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3" r:id="rId1"/>
    <p:sldMasterId id="2147484171" r:id="rId2"/>
    <p:sldMasterId id="2147484179" r:id="rId3"/>
    <p:sldMasterId id="2147484190" r:id="rId4"/>
    <p:sldMasterId id="2147484201" r:id="rId5"/>
    <p:sldMasterId id="2147484209" r:id="rId6"/>
  </p:sldMasterIdLst>
  <p:notesMasterIdLst>
    <p:notesMasterId r:id="rId73"/>
  </p:notesMasterIdLst>
  <p:handoutMasterIdLst>
    <p:handoutMasterId r:id="rId74"/>
  </p:handoutMasterIdLst>
  <p:sldIdLst>
    <p:sldId id="369" r:id="rId7"/>
    <p:sldId id="286" r:id="rId8"/>
    <p:sldId id="304" r:id="rId9"/>
    <p:sldId id="413" r:id="rId10"/>
    <p:sldId id="292" r:id="rId11"/>
    <p:sldId id="295" r:id="rId12"/>
    <p:sldId id="296" r:id="rId13"/>
    <p:sldId id="409" r:id="rId14"/>
    <p:sldId id="382" r:id="rId15"/>
    <p:sldId id="403" r:id="rId16"/>
    <p:sldId id="404" r:id="rId17"/>
    <p:sldId id="405" r:id="rId18"/>
    <p:sldId id="406" r:id="rId19"/>
    <p:sldId id="301" r:id="rId20"/>
    <p:sldId id="430" r:id="rId21"/>
    <p:sldId id="407" r:id="rId22"/>
    <p:sldId id="411" r:id="rId23"/>
    <p:sldId id="395" r:id="rId24"/>
    <p:sldId id="260" r:id="rId25"/>
    <p:sldId id="293" r:id="rId26"/>
    <p:sldId id="396" r:id="rId27"/>
    <p:sldId id="397" r:id="rId28"/>
    <p:sldId id="373" r:id="rId29"/>
    <p:sldId id="384" r:id="rId30"/>
    <p:sldId id="435" r:id="rId31"/>
    <p:sldId id="432" r:id="rId32"/>
    <p:sldId id="433" r:id="rId33"/>
    <p:sldId id="434" r:id="rId34"/>
    <p:sldId id="343" r:id="rId35"/>
    <p:sldId id="408" r:id="rId36"/>
    <p:sldId id="305" r:id="rId37"/>
    <p:sldId id="418" r:id="rId38"/>
    <p:sldId id="387" r:id="rId39"/>
    <p:sldId id="412" r:id="rId40"/>
    <p:sldId id="307" r:id="rId41"/>
    <p:sldId id="400" r:id="rId42"/>
    <p:sldId id="402" r:id="rId43"/>
    <p:sldId id="309" r:id="rId44"/>
    <p:sldId id="310" r:id="rId45"/>
    <p:sldId id="311" r:id="rId46"/>
    <p:sldId id="313" r:id="rId47"/>
    <p:sldId id="315" r:id="rId48"/>
    <p:sldId id="316" r:id="rId49"/>
    <p:sldId id="389" r:id="rId50"/>
    <p:sldId id="318" r:id="rId51"/>
    <p:sldId id="390" r:id="rId52"/>
    <p:sldId id="319" r:id="rId53"/>
    <p:sldId id="391" r:id="rId54"/>
    <p:sldId id="392" r:id="rId55"/>
    <p:sldId id="320" r:id="rId56"/>
    <p:sldId id="321" r:id="rId57"/>
    <p:sldId id="427" r:id="rId58"/>
    <p:sldId id="425" r:id="rId59"/>
    <p:sldId id="414" r:id="rId60"/>
    <p:sldId id="415" r:id="rId61"/>
    <p:sldId id="416" r:id="rId62"/>
    <p:sldId id="417" r:id="rId63"/>
    <p:sldId id="431" r:id="rId64"/>
    <p:sldId id="419" r:id="rId65"/>
    <p:sldId id="420" r:id="rId66"/>
    <p:sldId id="421" r:id="rId67"/>
    <p:sldId id="422" r:id="rId68"/>
    <p:sldId id="423" r:id="rId69"/>
    <p:sldId id="424" r:id="rId70"/>
    <p:sldId id="426" r:id="rId71"/>
    <p:sldId id="428" r:id="rId72"/>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0000"/>
    <a:srgbClr val="5CA3DE"/>
    <a:srgbClr val="77B2E3"/>
    <a:srgbClr val="1E5E92"/>
    <a:srgbClr val="FF0000"/>
    <a:srgbClr val="548486"/>
    <a:srgbClr val="E6E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6" autoAdjust="0"/>
    <p:restoredTop sz="75763" autoAdjust="0"/>
  </p:normalViewPr>
  <p:slideViewPr>
    <p:cSldViewPr>
      <p:cViewPr varScale="1">
        <p:scale>
          <a:sx n="77" d="100"/>
          <a:sy n="77" d="100"/>
        </p:scale>
        <p:origin x="34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64"/>
    </p:cViewPr>
  </p:sorterViewPr>
  <p:notesViewPr>
    <p:cSldViewPr>
      <p:cViewPr>
        <p:scale>
          <a:sx n="100" d="100"/>
          <a:sy n="100" d="100"/>
        </p:scale>
        <p:origin x="-2100" y="15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37891"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37892"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37893"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59ACB82-C30A-4E83-BFB9-FB570960FB64}" type="slidenum">
              <a:rPr lang="en-US"/>
              <a:pPr>
                <a:defRPr/>
              </a:pPr>
              <a:t>‹#›</a:t>
            </a:fld>
            <a:endParaRPr lang="en-US" dirty="0"/>
          </a:p>
        </p:txBody>
      </p:sp>
    </p:spTree>
    <p:extLst>
      <p:ext uri="{BB962C8B-B14F-4D97-AF65-F5344CB8AC3E}">
        <p14:creationId xmlns:p14="http://schemas.microsoft.com/office/powerpoint/2010/main" val="3578770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4301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10247"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100744-F0FE-48EC-902F-C2E614C3CE5F}" type="slidenum">
              <a:rPr lang="en-US"/>
              <a:pPr>
                <a:defRPr/>
              </a:pPr>
              <a:t>‹#›</a:t>
            </a:fld>
            <a:endParaRPr lang="en-US" dirty="0"/>
          </a:p>
        </p:txBody>
      </p:sp>
    </p:spTree>
    <p:extLst>
      <p:ext uri="{BB962C8B-B14F-4D97-AF65-F5344CB8AC3E}">
        <p14:creationId xmlns:p14="http://schemas.microsoft.com/office/powerpoint/2010/main" val="347569551"/>
      </p:ext>
    </p:extLst>
  </p:cSld>
  <p:clrMap bg1="lt1" tx1="dk1" bg2="lt2" tx2="dk2" accent1="accent1" accent2="accent2" accent3="accent3" accent4="accent4" accent5="accent5" accent6="accent6" hlink="hlink" folHlink="folHlink"/>
  <p:notesStyle>
    <a:lvl1pPr marL="119063" indent="-119063" algn="l" rtl="0" eaLnBrk="0" fontAlgn="base" hangingPunct="0">
      <a:spcBef>
        <a:spcPct val="30000"/>
      </a:spcBef>
      <a:spcAft>
        <a:spcPct val="0"/>
      </a:spcAft>
      <a:buChar char="•"/>
      <a:defRPr sz="1000" kern="1200">
        <a:solidFill>
          <a:schemeClr val="tx1"/>
        </a:solidFill>
        <a:latin typeface="Albertus (W1)" charset="0"/>
        <a:ea typeface="+mn-ea"/>
        <a:cs typeface="+mn-cs"/>
      </a:defRPr>
    </a:lvl1pPr>
    <a:lvl2pPr marL="403225" indent="-169863" algn="l" rtl="0" eaLnBrk="0" fontAlgn="base" hangingPunct="0">
      <a:spcBef>
        <a:spcPct val="30000"/>
      </a:spcBef>
      <a:spcAft>
        <a:spcPct val="0"/>
      </a:spcAft>
      <a:buFont typeface="Wingdings" pitchFamily="2" charset="2"/>
      <a:buChar char="§"/>
      <a:defRPr sz="1000" kern="1200">
        <a:solidFill>
          <a:schemeClr val="tx1"/>
        </a:solidFill>
        <a:latin typeface="Albertus (W1)" charset="0"/>
        <a:ea typeface="+mn-ea"/>
        <a:cs typeface="+mn-cs"/>
      </a:defRPr>
    </a:lvl2pPr>
    <a:lvl3pPr marL="636588" indent="-119063" algn="l" rtl="0" eaLnBrk="0" fontAlgn="base" hangingPunct="0">
      <a:spcBef>
        <a:spcPct val="30000"/>
      </a:spcBef>
      <a:spcAft>
        <a:spcPct val="0"/>
      </a:spcAft>
      <a:buChar char="o"/>
      <a:defRPr sz="1000" kern="1200">
        <a:solidFill>
          <a:schemeClr val="tx1"/>
        </a:solidFill>
        <a:latin typeface="Albertus (W1)" charset="0"/>
        <a:ea typeface="+mn-ea"/>
        <a:cs typeface="+mn-cs"/>
      </a:defRPr>
    </a:lvl3pPr>
    <a:lvl4pPr marL="869950" indent="-119063" algn="l" rtl="0" eaLnBrk="0" fontAlgn="base" hangingPunct="0">
      <a:spcBef>
        <a:spcPct val="30000"/>
      </a:spcBef>
      <a:spcAft>
        <a:spcPct val="0"/>
      </a:spcAft>
      <a:buFont typeface="Wingdings" pitchFamily="2" charset="2"/>
      <a:buChar char="v"/>
      <a:defRPr sz="1000" kern="1200">
        <a:solidFill>
          <a:schemeClr val="tx1"/>
        </a:solidFill>
        <a:latin typeface="Albertus (W1)" charset="0"/>
        <a:ea typeface="+mn-ea"/>
        <a:cs typeface="+mn-cs"/>
      </a:defRPr>
    </a:lvl4pPr>
    <a:lvl5pPr marL="1154113" indent="-169863" algn="l" rtl="0" eaLnBrk="0" fontAlgn="base" hangingPunct="0">
      <a:spcBef>
        <a:spcPct val="30000"/>
      </a:spcBef>
      <a:spcAft>
        <a:spcPct val="0"/>
      </a:spcAft>
      <a:buChar char="•"/>
      <a:defRPr sz="1000" kern="1200">
        <a:solidFill>
          <a:schemeClr val="tx1"/>
        </a:solidFill>
        <a:latin typeface="Albertus (W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C9B02F2-618D-4B95-885B-E27D1506BA44}" type="slidenum">
              <a:rPr lang="en-US" smtClean="0"/>
              <a:pPr eaLnBrk="1" hangingPunct="1"/>
              <a:t>1</a:t>
            </a:fld>
            <a:endParaRPr 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This chapter sets the stage for the textbook. It starts from ground zero by providing a clear description of what information is and how it fits into business operations, strategies, and systems. It provides an overview of how companies operate in competitive environments and why they must continually define and redefine their business strategies to create competitive advantages. Doing so allows them to survive and thrive. Information systems are key business enablers for successful operations in competitive environments.</a:t>
            </a:r>
          </a:p>
          <a:p>
            <a:r>
              <a:rPr lang="en-US" dirty="0"/>
              <a:t>You, as a business student, must understand the tight correlation between business and technology. You must first recognize information’s role in daily business activities and then understand how information supports and helps implement global business strategies and competitive advantages. After reading this chapter, you should have a solid understanding of business driven information systems and their role in managerial decision making and problem solving.</a:t>
            </a:r>
          </a:p>
          <a:p>
            <a:pPr eaLnBrk="1" hangingPunct="1"/>
            <a:endParaRPr lang="en-US" dirty="0"/>
          </a:p>
        </p:txBody>
      </p:sp>
    </p:spTree>
    <p:extLst>
      <p:ext uri="{BB962C8B-B14F-4D97-AF65-F5344CB8AC3E}">
        <p14:creationId xmlns:p14="http://schemas.microsoft.com/office/powerpoint/2010/main" val="109257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4AB95E7-C87C-4D47-A59F-08748383B574}" type="slidenum">
              <a:rPr lang="en-US" smtClean="0"/>
              <a:pPr eaLnBrk="1" hangingPunct="1"/>
              <a:t>11</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rows in an Excel spreadsheet demonstrate data, raw facts that describe the characteristics of an event or object</a:t>
            </a:r>
          </a:p>
          <a:p>
            <a:pPr eaLnBrk="1" hangingPunct="1"/>
            <a:r>
              <a:rPr lang="en-US" dirty="0"/>
              <a:t>A fundamental role of all business managers is to be able to take the data and analyze it to find information to make great business decisions</a:t>
            </a:r>
          </a:p>
          <a:p>
            <a:pPr eaLnBrk="1" hangingPunct="1"/>
            <a:r>
              <a:rPr lang="en-US" dirty="0"/>
              <a:t>Ask your student how a business uses data to improve decision making?</a:t>
            </a:r>
          </a:p>
          <a:p>
            <a:pPr eaLnBrk="1" hangingPunct="1"/>
            <a:r>
              <a:rPr lang="en-US" dirty="0"/>
              <a:t>Review Tony‘s Snack Company Data</a:t>
            </a:r>
            <a:r>
              <a:rPr lang="en-US" baseline="0" dirty="0"/>
              <a:t> </a:t>
            </a:r>
            <a:r>
              <a:rPr lang="en-US" dirty="0"/>
              <a:t>and ask what types of questions they would want to answer to improve operations</a:t>
            </a:r>
          </a:p>
          <a:p>
            <a:pPr eaLnBrk="1" hangingPunct="1"/>
            <a:r>
              <a:rPr lang="en-US" dirty="0"/>
              <a:t>What represents data?</a:t>
            </a:r>
          </a:p>
          <a:p>
            <a:pPr eaLnBrk="1" hangingPunct="1"/>
            <a:r>
              <a:rPr lang="en-US" dirty="0"/>
              <a:t>The unit price for Doritos is one piece of data</a:t>
            </a:r>
          </a:p>
          <a:p>
            <a:pPr eaLnBrk="1" hangingPunct="1"/>
            <a:r>
              <a:rPr lang="en-US" dirty="0"/>
              <a:t>The unit price for Ruffles is one piece of data</a:t>
            </a:r>
          </a:p>
          <a:p>
            <a:pPr eaLnBrk="1" hangingPunct="1"/>
            <a:r>
              <a:rPr lang="en-US" dirty="0"/>
              <a:t>The unit cost for Doritos is one piece of data</a:t>
            </a:r>
          </a:p>
          <a:p>
            <a:pPr eaLnBrk="1" hangingPunct="1"/>
            <a:r>
              <a:rPr lang="en-US" dirty="0"/>
              <a:t>The unit cost for Ruffles is one piece of data</a:t>
            </a:r>
          </a:p>
          <a:p>
            <a:pPr eaLnBrk="1" hangingPunct="1"/>
            <a:r>
              <a:rPr lang="en-US" dirty="0"/>
              <a:t>The sales representative per order is one piece of data</a:t>
            </a:r>
          </a:p>
          <a:p>
            <a:pPr eaLnBrk="1" hangingPunct="1"/>
            <a:r>
              <a:rPr lang="en-US" dirty="0"/>
              <a:t>Ask your students what is the difference between price and cost?</a:t>
            </a:r>
          </a:p>
          <a:p>
            <a:pPr eaLnBrk="1" hangingPunct="1"/>
            <a:r>
              <a:rPr lang="en-US" dirty="0"/>
              <a:t>What would happen to a manager that only focuses on total sales, not total profit?</a:t>
            </a:r>
          </a:p>
        </p:txBody>
      </p:sp>
    </p:spTree>
    <p:extLst>
      <p:ext uri="{BB962C8B-B14F-4D97-AF65-F5344CB8AC3E}">
        <p14:creationId xmlns:p14="http://schemas.microsoft.com/office/powerpoint/2010/main" val="385039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4AB95E7-C87C-4D47-A59F-08748383B574}" type="slidenum">
              <a:rPr lang="en-US" smtClean="0"/>
              <a:pPr eaLnBrk="1" hangingPunct="1"/>
              <a:t>12</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Data is the new Oil is a common phrase in business</a:t>
            </a:r>
          </a:p>
          <a:p>
            <a:pPr eaLnBrk="1" hangingPunct="1"/>
            <a:r>
              <a:rPr lang="en-US" dirty="0"/>
              <a:t>Data is the new Soil is the new translation </a:t>
            </a:r>
          </a:p>
          <a:p>
            <a:pPr eaLnBrk="1" hangingPunct="1"/>
            <a:r>
              <a:rPr lang="en-US" dirty="0"/>
              <a:t>What does this term mean?</a:t>
            </a:r>
          </a:p>
          <a:p>
            <a:pPr eaLnBrk="1" hangingPunct="1"/>
            <a:r>
              <a:rPr lang="en-US" dirty="0"/>
              <a:t>What is different about big data?</a:t>
            </a:r>
          </a:p>
          <a:p>
            <a:pPr eaLnBrk="1" hangingPunct="1"/>
            <a:r>
              <a:rPr lang="en-US" dirty="0"/>
              <a:t>What types of problems will business managers of the future encounter because of big data? (Analysis paralysis is a great discussion point)</a:t>
            </a:r>
          </a:p>
        </p:txBody>
      </p:sp>
    </p:spTree>
    <p:extLst>
      <p:ext uri="{BB962C8B-B14F-4D97-AF65-F5344CB8AC3E}">
        <p14:creationId xmlns:p14="http://schemas.microsoft.com/office/powerpoint/2010/main" val="3725014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B972DCA-6868-4E6F-B2E8-FEDDBD8A8535}" type="slidenum">
              <a:rPr lang="en-US" smtClean="0"/>
              <a:pPr eaLnBrk="1" hangingPunct="1"/>
              <a:t>13</a:t>
            </a:fld>
            <a:endParaRPr lang="en-US" dirty="0"/>
          </a:p>
        </p:txBody>
      </p:sp>
      <p:sp>
        <p:nvSpPr>
          <p:cNvPr id="532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ln/>
        </p:spPr>
        <p:txBody>
          <a:bodyPr/>
          <a:lstStyle/>
          <a:p>
            <a:pPr eaLnBrk="1" hangingPunct="1">
              <a:defRPr/>
            </a:pPr>
            <a:r>
              <a:rPr lang="en-US" dirty="0"/>
              <a:t>Data features, such as Auto filter, turn data into information</a:t>
            </a:r>
          </a:p>
          <a:p>
            <a:pPr eaLnBrk="1" hangingPunct="1">
              <a:defRPr/>
            </a:pPr>
            <a:r>
              <a:rPr lang="en-US" dirty="0"/>
              <a:t>By turning Tony‘s Snack Company Data in the figure into information students should be able to answer the following questions</a:t>
            </a:r>
          </a:p>
          <a:p>
            <a:pPr marL="512762" lvl="1" indent="-228600" eaLnBrk="1" hangingPunct="1">
              <a:buFont typeface="+mj-lt"/>
              <a:buAutoNum type="arabicPeriod"/>
              <a:defRPr/>
            </a:pPr>
            <a:r>
              <a:rPr lang="en-US" dirty="0"/>
              <a:t>Who are my best customers?</a:t>
            </a:r>
          </a:p>
          <a:p>
            <a:pPr marL="512762" lvl="1" indent="-228600" eaLnBrk="1" hangingPunct="1">
              <a:buFont typeface="+mj-lt"/>
              <a:buAutoNum type="arabicPeriod"/>
              <a:defRPr/>
            </a:pPr>
            <a:r>
              <a:rPr lang="en-US" dirty="0"/>
              <a:t>Who are my least-profitable customers?</a:t>
            </a:r>
          </a:p>
          <a:p>
            <a:pPr marL="512762" lvl="1" indent="-228600" eaLnBrk="1" hangingPunct="1">
              <a:buFont typeface="+mj-lt"/>
              <a:buAutoNum type="arabicPeriod"/>
              <a:defRPr/>
            </a:pPr>
            <a:r>
              <a:rPr lang="en-US" dirty="0"/>
              <a:t>What is my best-selling product?</a:t>
            </a:r>
          </a:p>
          <a:p>
            <a:pPr marL="512762" lvl="1" indent="-228600" eaLnBrk="1" hangingPunct="1">
              <a:buFont typeface="+mj-lt"/>
              <a:buAutoNum type="arabicPeriod"/>
              <a:defRPr/>
            </a:pPr>
            <a:r>
              <a:rPr lang="en-US" dirty="0"/>
              <a:t>What is my slowest-selling product?</a:t>
            </a:r>
          </a:p>
          <a:p>
            <a:pPr marL="512762" lvl="1" indent="-228600" eaLnBrk="1" hangingPunct="1">
              <a:buFont typeface="+mj-lt"/>
              <a:buAutoNum type="arabicPeriod"/>
              <a:defRPr/>
            </a:pPr>
            <a:r>
              <a:rPr lang="en-US" dirty="0"/>
              <a:t>Who is my strongest sales representative?</a:t>
            </a:r>
          </a:p>
          <a:p>
            <a:pPr marL="512762" lvl="1" indent="-228600" eaLnBrk="1" hangingPunct="1">
              <a:buFont typeface="+mj-lt"/>
              <a:buAutoNum type="arabicPeriod"/>
              <a:defRPr/>
            </a:pPr>
            <a:r>
              <a:rPr lang="en-US" dirty="0"/>
              <a:t>Who is my weakest sales representative?</a:t>
            </a:r>
          </a:p>
          <a:p>
            <a:pPr eaLnBrk="1" hangingPunct="1">
              <a:defRPr/>
            </a:pPr>
            <a:r>
              <a:rPr lang="en-US" dirty="0"/>
              <a:t>What business questions could Tony answer from this data?</a:t>
            </a:r>
          </a:p>
          <a:p>
            <a:pPr eaLnBrk="1" hangingPunct="1">
              <a:defRPr/>
            </a:pPr>
            <a:r>
              <a:rPr lang="en-US" dirty="0"/>
              <a:t>Total products sold</a:t>
            </a:r>
          </a:p>
          <a:p>
            <a:pPr eaLnBrk="1" hangingPunct="1">
              <a:defRPr/>
            </a:pPr>
            <a:r>
              <a:rPr lang="en-US" dirty="0"/>
              <a:t>Average unit price per product</a:t>
            </a:r>
          </a:p>
          <a:p>
            <a:pPr eaLnBrk="1" hangingPunct="1">
              <a:defRPr/>
            </a:pPr>
            <a:r>
              <a:rPr lang="en-US" dirty="0"/>
              <a:t>Total costs</a:t>
            </a:r>
          </a:p>
          <a:p>
            <a:pPr eaLnBrk="1" hangingPunct="1">
              <a:defRPr/>
            </a:pPr>
            <a:r>
              <a:rPr lang="en-US" dirty="0"/>
              <a:t>Total profit</a:t>
            </a:r>
          </a:p>
          <a:p>
            <a:pPr eaLnBrk="1" hangingPunct="1">
              <a:defRPr/>
            </a:pPr>
            <a:r>
              <a:rPr lang="en-US" dirty="0"/>
              <a:t>Best sales representative</a:t>
            </a:r>
          </a:p>
          <a:p>
            <a:pPr eaLnBrk="1" hangingPunct="1">
              <a:defRPr/>
            </a:pPr>
            <a:r>
              <a:rPr lang="en-US" dirty="0"/>
              <a:t>Worst sales representative</a:t>
            </a:r>
          </a:p>
        </p:txBody>
      </p:sp>
    </p:spTree>
    <p:extLst>
      <p:ext uri="{BB962C8B-B14F-4D97-AF65-F5344CB8AC3E}">
        <p14:creationId xmlns:p14="http://schemas.microsoft.com/office/powerpoint/2010/main" val="293185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DB25D95-2B63-4BA9-89EB-55C85856778D}" type="slidenum">
              <a:rPr lang="en-US" smtClean="0"/>
              <a:pPr eaLnBrk="1" hangingPunct="1"/>
              <a:t>14</a:t>
            </a:fld>
            <a:endParaRPr lang="en-US" dirty="0"/>
          </a:p>
        </p:txBody>
      </p:sp>
      <p:sp>
        <p:nvSpPr>
          <p:cNvPr id="54275"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ln/>
        </p:spPr>
        <p:txBody>
          <a:bodyPr/>
          <a:lstStyle/>
          <a:p>
            <a:pPr marL="190500" indent="-190500" eaLnBrk="1" hangingPunct="1">
              <a:defRPr/>
            </a:pPr>
            <a:r>
              <a:rPr lang="en-US" dirty="0"/>
              <a:t>BI manipulates multiple variables and in some cases even hundreds of variables such as</a:t>
            </a:r>
          </a:p>
          <a:p>
            <a:pPr marL="474662" lvl="1" indent="-190500" eaLnBrk="1" hangingPunct="1">
              <a:defRPr/>
            </a:pPr>
            <a:r>
              <a:rPr lang="en-US" dirty="0"/>
              <a:t>Interest rates</a:t>
            </a:r>
          </a:p>
          <a:p>
            <a:pPr marL="474662" lvl="1" indent="-190500" eaLnBrk="1" hangingPunct="1">
              <a:defRPr/>
            </a:pPr>
            <a:r>
              <a:rPr lang="en-US" dirty="0"/>
              <a:t>Weather conditions</a:t>
            </a:r>
          </a:p>
          <a:p>
            <a:pPr marL="474662" lvl="1" indent="-190500" eaLnBrk="1" hangingPunct="1">
              <a:defRPr/>
            </a:pPr>
            <a:r>
              <a:rPr lang="en-US" dirty="0"/>
              <a:t>Gas prices</a:t>
            </a:r>
          </a:p>
          <a:p>
            <a:pPr marL="190500" indent="-190500" eaLnBrk="1" hangingPunct="1">
              <a:defRPr/>
            </a:pPr>
            <a:r>
              <a:rPr lang="en-US" dirty="0"/>
              <a:t>Ask your students what value a company can gain by analyzing additional variables such as the stock market or gas prices?  </a:t>
            </a:r>
          </a:p>
          <a:p>
            <a:pPr marL="190500" indent="-190500" eaLnBrk="1" hangingPunct="1">
              <a:defRPr/>
            </a:pPr>
            <a:r>
              <a:rPr lang="en-US" dirty="0"/>
              <a:t>What types of business operations would be impacted by these variables?</a:t>
            </a:r>
          </a:p>
          <a:p>
            <a:pPr marL="190500" indent="-190500" eaLnBrk="1" hangingPunct="1">
              <a:defRPr/>
            </a:pPr>
            <a:r>
              <a:rPr lang="en-US" dirty="0"/>
              <a:t>Rows of data in an Excel spreadsheet demonstrate data</a:t>
            </a:r>
          </a:p>
          <a:p>
            <a:pPr marL="190500" indent="-190500" eaLnBrk="1" hangingPunct="1">
              <a:defRPr/>
            </a:pPr>
            <a:r>
              <a:rPr lang="en-US" dirty="0"/>
              <a:t>Show the students that this is simply data, it does not explain any types of information or business intelligence such as how much did each employee sell this month?</a:t>
            </a:r>
          </a:p>
          <a:p>
            <a:pPr lvl="1" eaLnBrk="1" hangingPunct="1">
              <a:defRPr/>
            </a:pPr>
            <a:r>
              <a:rPr lang="en-US" dirty="0"/>
              <a:t>Who is the best customer?</a:t>
            </a:r>
          </a:p>
          <a:p>
            <a:pPr lvl="1" eaLnBrk="1" hangingPunct="1">
              <a:defRPr/>
            </a:pPr>
            <a:r>
              <a:rPr lang="en-US" dirty="0"/>
              <a:t>What is the best product?</a:t>
            </a:r>
          </a:p>
          <a:p>
            <a:pPr marL="190500" indent="-190500" eaLnBrk="1" hangingPunct="1">
              <a:defRPr/>
            </a:pPr>
            <a:r>
              <a:rPr lang="en-US" dirty="0"/>
              <a:t>Managers use tools such as Pivot Tables in Excel, to find BI in data</a:t>
            </a:r>
          </a:p>
          <a:p>
            <a:pPr marL="190500" indent="-190500" eaLnBrk="1" hangingPunct="1">
              <a:defRPr/>
            </a:pPr>
            <a:r>
              <a:rPr lang="en-US" dirty="0"/>
              <a:t>It also allows us to find the answer to multi variable questions such as what is the best sales representative’s worst selling product?</a:t>
            </a:r>
          </a:p>
          <a:p>
            <a:pPr marL="190500" indent="-190500" eaLnBrk="1" hangingPunct="1">
              <a:defRPr/>
            </a:pPr>
            <a:r>
              <a:rPr lang="en-US" dirty="0"/>
              <a:t>This is a great example of the power of IT to run a business – ask your student the following questions:</a:t>
            </a:r>
          </a:p>
          <a:p>
            <a:pPr marL="474662" lvl="1" indent="-190500" eaLnBrk="1" hangingPunct="1">
              <a:defRPr/>
            </a:pPr>
            <a:r>
              <a:rPr lang="en-US" dirty="0"/>
              <a:t>Without the ability to analyze data how would a manager run a business?</a:t>
            </a:r>
          </a:p>
        </p:txBody>
      </p:sp>
    </p:spTree>
    <p:extLst>
      <p:ext uri="{BB962C8B-B14F-4D97-AF65-F5344CB8AC3E}">
        <p14:creationId xmlns:p14="http://schemas.microsoft.com/office/powerpoint/2010/main" val="2251912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DB25D95-2B63-4BA9-89EB-55C85856778D}" type="slidenum">
              <a:rPr lang="en-US" smtClean="0"/>
              <a:pPr eaLnBrk="1" hangingPunct="1"/>
              <a:t>15</a:t>
            </a:fld>
            <a:endParaRPr lang="en-US" dirty="0"/>
          </a:p>
        </p:txBody>
      </p:sp>
      <p:sp>
        <p:nvSpPr>
          <p:cNvPr id="54275"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ln/>
        </p:spPr>
        <p:txBody>
          <a:bodyPr/>
          <a:lstStyle/>
          <a:p>
            <a:pPr marL="190500" indent="-190500" eaLnBrk="1" hangingPunct="1">
              <a:defRPr/>
            </a:pPr>
            <a:r>
              <a:rPr lang="en-US" dirty="0"/>
              <a:t>BI manipulates multiple variables and in some cases even hundreds of variables such as</a:t>
            </a:r>
          </a:p>
          <a:p>
            <a:pPr marL="474662" lvl="1" indent="-190500" eaLnBrk="1" hangingPunct="1">
              <a:defRPr/>
            </a:pPr>
            <a:r>
              <a:rPr lang="en-US" dirty="0"/>
              <a:t>Interest rates</a:t>
            </a:r>
          </a:p>
          <a:p>
            <a:pPr marL="474662" lvl="1" indent="-190500" eaLnBrk="1" hangingPunct="1">
              <a:defRPr/>
            </a:pPr>
            <a:r>
              <a:rPr lang="en-US" dirty="0"/>
              <a:t>Weather conditions</a:t>
            </a:r>
          </a:p>
          <a:p>
            <a:pPr marL="474662" lvl="1" indent="-190500" eaLnBrk="1" hangingPunct="1">
              <a:defRPr/>
            </a:pPr>
            <a:r>
              <a:rPr lang="en-US" dirty="0"/>
              <a:t>Gas prices</a:t>
            </a:r>
          </a:p>
          <a:p>
            <a:pPr marL="190500" indent="-190500" eaLnBrk="1" hangingPunct="1">
              <a:defRPr/>
            </a:pPr>
            <a:r>
              <a:rPr lang="en-US" dirty="0"/>
              <a:t>Ask your students what value a company can gain by analyzing additional variables such as the stock market or gas prices?  </a:t>
            </a:r>
          </a:p>
          <a:p>
            <a:pPr marL="190500" indent="-190500" eaLnBrk="1" hangingPunct="1">
              <a:defRPr/>
            </a:pPr>
            <a:r>
              <a:rPr lang="en-US" dirty="0"/>
              <a:t>What types of business operations would be impacted by these variables?</a:t>
            </a:r>
          </a:p>
          <a:p>
            <a:pPr marL="190500" indent="-190500" eaLnBrk="1" hangingPunct="1">
              <a:defRPr/>
            </a:pPr>
            <a:r>
              <a:rPr lang="en-US" dirty="0"/>
              <a:t>Rows of data in an Excel spreadsheet demonstrate data</a:t>
            </a:r>
          </a:p>
          <a:p>
            <a:pPr marL="190500" indent="-190500" eaLnBrk="1" hangingPunct="1">
              <a:defRPr/>
            </a:pPr>
            <a:r>
              <a:rPr lang="en-US" dirty="0"/>
              <a:t>Show the students that this is simply data, it does not explain any types of information or business intelligence such as how much did each employee sell this month?</a:t>
            </a:r>
          </a:p>
          <a:p>
            <a:pPr lvl="1" eaLnBrk="1" hangingPunct="1">
              <a:defRPr/>
            </a:pPr>
            <a:r>
              <a:rPr lang="en-US" dirty="0"/>
              <a:t>Who is the best customer?</a:t>
            </a:r>
          </a:p>
          <a:p>
            <a:pPr lvl="1" eaLnBrk="1" hangingPunct="1">
              <a:defRPr/>
            </a:pPr>
            <a:r>
              <a:rPr lang="en-US" dirty="0"/>
              <a:t>What is the best product?</a:t>
            </a:r>
          </a:p>
          <a:p>
            <a:pPr marL="190500" indent="-190500" eaLnBrk="1" hangingPunct="1">
              <a:defRPr/>
            </a:pPr>
            <a:r>
              <a:rPr lang="en-US" dirty="0"/>
              <a:t>Managers use tools such as Pivot Tables in Excel, to find BI in data</a:t>
            </a:r>
          </a:p>
          <a:p>
            <a:pPr marL="190500" indent="-190500" eaLnBrk="1" hangingPunct="1">
              <a:defRPr/>
            </a:pPr>
            <a:r>
              <a:rPr lang="en-US" dirty="0"/>
              <a:t>It also allows us to find the answer to multi variable questions such as what is the best sales representative’s worst selling product?</a:t>
            </a:r>
          </a:p>
          <a:p>
            <a:pPr marL="190500" indent="-190500" eaLnBrk="1" hangingPunct="1">
              <a:defRPr/>
            </a:pPr>
            <a:r>
              <a:rPr lang="en-US" dirty="0"/>
              <a:t>This is a great example of the power of IT to run a business – ask your student the following questions:</a:t>
            </a:r>
          </a:p>
          <a:p>
            <a:pPr marL="474662" lvl="1" indent="-190500" eaLnBrk="1" hangingPunct="1">
              <a:defRPr/>
            </a:pPr>
            <a:r>
              <a:rPr lang="en-US" dirty="0"/>
              <a:t>Without the ability to analyze data how would a manager run a business?</a:t>
            </a:r>
          </a:p>
        </p:txBody>
      </p:sp>
    </p:spTree>
    <p:extLst>
      <p:ext uri="{BB962C8B-B14F-4D97-AF65-F5344CB8AC3E}">
        <p14:creationId xmlns:p14="http://schemas.microsoft.com/office/powerpoint/2010/main" val="136451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DB25D95-2B63-4BA9-89EB-55C85856778D}" type="slidenum">
              <a:rPr lang="en-US" smtClean="0"/>
              <a:pPr eaLnBrk="1" hangingPunct="1"/>
              <a:t>16</a:t>
            </a:fld>
            <a:endParaRPr lang="en-US" dirty="0"/>
          </a:p>
        </p:txBody>
      </p:sp>
      <p:sp>
        <p:nvSpPr>
          <p:cNvPr id="54275"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ln/>
        </p:spPr>
        <p:txBody>
          <a:bodyPr/>
          <a:lstStyle/>
          <a:p>
            <a:pPr marL="190500" indent="-190500" eaLnBrk="1" hangingPunct="1">
              <a:defRPr/>
            </a:pPr>
            <a:r>
              <a:rPr lang="en-US" dirty="0"/>
              <a:t>Analytics is the science of fact-based decision making. </a:t>
            </a:r>
          </a:p>
          <a:p>
            <a:pPr marL="190500" indent="-190500" eaLnBrk="1" hangingPunct="1">
              <a:defRPr/>
            </a:pPr>
            <a:r>
              <a:rPr lang="en-US" dirty="0"/>
              <a:t>Business analytics is the scientific process of transforming data into insight for making better decisions.</a:t>
            </a:r>
          </a:p>
          <a:p>
            <a:pPr marL="190500" indent="-190500" eaLnBrk="1" hangingPunct="1">
              <a:defRPr/>
            </a:pPr>
            <a:r>
              <a:rPr lang="en-US" dirty="0"/>
              <a:t>Descriptive analytics use techniques that describe past performance and history. </a:t>
            </a:r>
          </a:p>
          <a:p>
            <a:pPr marL="190500" indent="-190500" eaLnBrk="1" hangingPunct="1">
              <a:defRPr/>
            </a:pPr>
            <a:r>
              <a:rPr lang="en-US" dirty="0"/>
              <a:t>Predictive analytics use techniques that extract information from data and use it to predict future trends and identify behavioral patterns. </a:t>
            </a:r>
          </a:p>
          <a:p>
            <a:pPr marL="190500" indent="-190500" eaLnBrk="1" hangingPunct="1">
              <a:defRPr/>
            </a:pPr>
            <a:r>
              <a:rPr lang="en-US" dirty="0"/>
              <a:t>Prescriptive analytics use techniques that create models indicating the best decision to make or course of action to take.</a:t>
            </a:r>
          </a:p>
        </p:txBody>
      </p:sp>
    </p:spTree>
    <p:extLst>
      <p:ext uri="{BB962C8B-B14F-4D97-AF65-F5344CB8AC3E}">
        <p14:creationId xmlns:p14="http://schemas.microsoft.com/office/powerpoint/2010/main" val="264858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your students understand that descriptive analytics focuses on past data to predict the future or understand business today</a:t>
            </a:r>
          </a:p>
          <a:p>
            <a:r>
              <a:rPr lang="en-US" dirty="0"/>
              <a:t>Predictive analytics use past data to predict the future</a:t>
            </a:r>
          </a:p>
          <a:p>
            <a:r>
              <a:rPr lang="en-US" dirty="0"/>
              <a:t>Prescriptive analytics use today’s data to make the optimal business decision based on efficiency and effectiveness</a:t>
            </a:r>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17</a:t>
            </a:fld>
            <a:endParaRPr lang="en-US" dirty="0"/>
          </a:p>
        </p:txBody>
      </p:sp>
    </p:spTree>
    <p:extLst>
      <p:ext uri="{BB962C8B-B14F-4D97-AF65-F5344CB8AC3E}">
        <p14:creationId xmlns:p14="http://schemas.microsoft.com/office/powerpoint/2010/main" val="2713365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B1CCCBB-319E-431A-BF4A-79F7CBC6B811}" type="slidenum">
              <a:rPr lang="en-US" smtClean="0"/>
              <a:pPr eaLnBrk="1" hangingPunct="1"/>
              <a:t>18</a:t>
            </a:fld>
            <a:endParaRPr 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ln/>
        </p:spPr>
        <p:txBody>
          <a:bodyPr/>
          <a:lstStyle/>
          <a:p>
            <a:pPr>
              <a:defRPr/>
            </a:pPr>
            <a:r>
              <a:rPr lang="en-US" dirty="0"/>
              <a:t>Imagine that Tony analyzes his data and finds his weakest sales representative for this period is Craig Schultz. If Tony considered only this information, he might conclude that firing Craig was a good business decision. However, because Tony has knowledge about how the company operates, he knows Craig has been out on medical leave for several weeks; hence, his sales numbers are low. Without this additional knowledge, Tony might have executed a bad business decision, delivered a negative message to the other employees, and sent his best sales representatives out to look for other jobs. </a:t>
            </a:r>
          </a:p>
          <a:p>
            <a:pPr>
              <a:defRPr/>
            </a:pPr>
            <a:r>
              <a:rPr lang="en-US" dirty="0"/>
              <a:t>The key point in this scenario is that it is simply impossible to collect all the information about every situation, and yet without that, it can be easy to misunderstand the problem. Using data, information, business intelligence, and knowledge to make decisions and solve problems is therefore the key to finding success in business. These core drivers of the information age are the building blocks of business systems.</a:t>
            </a:r>
          </a:p>
          <a:p>
            <a:pPr marL="190500" indent="-190500" eaLnBrk="1" hangingPunct="1">
              <a:defRPr/>
            </a:pPr>
            <a:r>
              <a:rPr lang="en-US" dirty="0"/>
              <a:t>Ask your students to name different types of knowledge workers found in today’s companies</a:t>
            </a:r>
          </a:p>
          <a:p>
            <a:pPr marL="190500" indent="-190500" eaLnBrk="1" hangingPunct="1">
              <a:defRPr/>
            </a:pPr>
            <a:r>
              <a:rPr lang="en-US" dirty="0"/>
              <a:t>Ask your students to name a few types of workers that are not knowledge workers found in today’s companies</a:t>
            </a:r>
          </a:p>
          <a:p>
            <a:pPr marL="190500" indent="-190500" eaLnBrk="1" hangingPunct="1">
              <a:defRPr/>
            </a:pPr>
            <a:r>
              <a:rPr lang="en-US" dirty="0"/>
              <a:t>Ask your students if they consider themselves knowledge workers, why or why not</a:t>
            </a:r>
          </a:p>
        </p:txBody>
      </p:sp>
    </p:spTree>
    <p:extLst>
      <p:ext uri="{BB962C8B-B14F-4D97-AF65-F5344CB8AC3E}">
        <p14:creationId xmlns:p14="http://schemas.microsoft.com/office/powerpoint/2010/main" val="202205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2B50331-5D19-4B89-A4E7-3002E4622764}" type="slidenum">
              <a:rPr lang="en-US" smtClean="0"/>
              <a:pPr eaLnBrk="1" hangingPunct="1"/>
              <a:t>19</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ln/>
        </p:spPr>
        <p:txBody>
          <a:bodyPr/>
          <a:lstStyle/>
          <a:p>
            <a:pPr eaLnBrk="1" hangingPunct="1">
              <a:defRPr/>
            </a:pPr>
            <a:r>
              <a:rPr lang="en-US" dirty="0"/>
              <a:t>Ensure your students know what processes each department is responsible for performing</a:t>
            </a:r>
          </a:p>
          <a:p>
            <a:pPr eaLnBrk="1" hangingPunct="1">
              <a:defRPr/>
            </a:pPr>
            <a:r>
              <a:rPr lang="en-US" dirty="0"/>
              <a:t>Ask your students to identify a few issues a company might encounter if its departments work independently</a:t>
            </a:r>
          </a:p>
          <a:p>
            <a:pPr eaLnBrk="1" hangingPunct="1">
              <a:defRPr/>
            </a:pPr>
            <a:r>
              <a:rPr lang="en-US" dirty="0"/>
              <a:t>Data in and of itself is not useful unless the right people know how to use and manage it efficiently and effectively</a:t>
            </a:r>
          </a:p>
          <a:p>
            <a:pPr eaLnBrk="1" hangingPunct="1">
              <a:defRPr/>
            </a:pPr>
            <a:r>
              <a:rPr lang="en-US" dirty="0"/>
              <a:t>People, information, and technology are inextricably linked</a:t>
            </a:r>
          </a:p>
          <a:p>
            <a:pPr eaLnBrk="1" hangingPunct="1">
              <a:defRPr/>
            </a:pPr>
            <a:r>
              <a:rPr lang="en-US" dirty="0"/>
              <a:t>If one fails, they all fail</a:t>
            </a:r>
          </a:p>
          <a:p>
            <a:pPr eaLnBrk="1" hangingPunct="1">
              <a:defRPr/>
            </a:pPr>
            <a:r>
              <a:rPr lang="en-US" dirty="0"/>
              <a:t>What is one of the most important assets in an organization?</a:t>
            </a:r>
          </a:p>
          <a:p>
            <a:pPr lvl="1" eaLnBrk="1" hangingPunct="1">
              <a:defRPr/>
            </a:pPr>
            <a:r>
              <a:rPr lang="en-US" dirty="0"/>
              <a:t>Information is one of the most important assets in an organization, and the primary way that people get information is through information technology</a:t>
            </a:r>
          </a:p>
          <a:p>
            <a:pPr eaLnBrk="1" hangingPunct="1">
              <a:defRPr/>
            </a:pPr>
            <a:r>
              <a:rPr lang="en-US" dirty="0"/>
              <a:t>Without databases and spreadsheets how would managers gather, correlate, and analyze information? </a:t>
            </a:r>
          </a:p>
          <a:p>
            <a:pPr lvl="1" eaLnBrk="1" hangingPunct="1">
              <a:defRPr/>
            </a:pPr>
            <a:r>
              <a:rPr lang="en-US" dirty="0"/>
              <a:t>Manually</a:t>
            </a:r>
          </a:p>
          <a:p>
            <a:pPr lvl="1" eaLnBrk="1" hangingPunct="1">
              <a:defRPr/>
            </a:pPr>
            <a:r>
              <a:rPr lang="en-US" dirty="0"/>
              <a:t>Performing these tasks manually, or by hand, is extremely time consuming</a:t>
            </a:r>
          </a:p>
          <a:p>
            <a:pPr marL="190500" indent="-190500" eaLnBrk="1" hangingPunct="1">
              <a:defRPr/>
            </a:pPr>
            <a:endParaRPr lang="en-US" dirty="0"/>
          </a:p>
          <a:p>
            <a:pPr eaLnBrk="1" hangingPunct="1">
              <a:defRPr/>
            </a:pPr>
            <a:endParaRPr lang="en-US" dirty="0"/>
          </a:p>
        </p:txBody>
      </p:sp>
    </p:spTree>
    <p:extLst>
      <p:ext uri="{BB962C8B-B14F-4D97-AF65-F5344CB8AC3E}">
        <p14:creationId xmlns:p14="http://schemas.microsoft.com/office/powerpoint/2010/main" val="2022110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23488AE-C461-47AC-89CE-5A7B5A253BB1}" type="slidenum">
              <a:rPr lang="en-US" smtClean="0"/>
              <a:pPr eaLnBrk="1" hangingPunct="1"/>
              <a:t>20</a:t>
            </a:fld>
            <a:endParaRPr 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Successful companies operate cross-functionally, integrating the operations of all departments.</a:t>
            </a:r>
          </a:p>
          <a:p>
            <a:pPr eaLnBrk="1" hangingPunct="1"/>
            <a:r>
              <a:rPr lang="en-US" dirty="0"/>
              <a:t>Systems are the primary enabler of cross-functional operations.</a:t>
            </a:r>
          </a:p>
          <a:p>
            <a:pPr eaLnBrk="1" hangingPunct="1"/>
            <a:r>
              <a:rPr lang="en-US" dirty="0"/>
              <a:t>Ask your students to explain how a company operated prior to computers.  How did marketing provide information to sales without computers?  How did accounting collect information to create financial statements without computers or email?</a:t>
            </a:r>
          </a:p>
          <a:p>
            <a:pPr eaLnBrk="1" hangingPunct="1"/>
            <a:r>
              <a:rPr lang="en-US" dirty="0"/>
              <a:t>Explain the numerous ways that systems help distribute information around a company improving operational efficiency and effectiveness.</a:t>
            </a:r>
          </a:p>
          <a:p>
            <a:pPr eaLnBrk="1" hangingPunct="1"/>
            <a:r>
              <a:rPr lang="en-US" dirty="0"/>
              <a:t>Employees across departments trust each other to use information (especially about problems and failures) to improve performance.</a:t>
            </a:r>
          </a:p>
          <a:p>
            <a:pPr eaLnBrk="1" hangingPunct="1"/>
            <a:r>
              <a:rPr lang="en-US" dirty="0"/>
              <a:t>Employees across departments search for information to better understand the future and align themselves with current trends and new directions.</a:t>
            </a:r>
          </a:p>
          <a:p>
            <a:pPr eaLnBrk="1" hangingPunct="1"/>
            <a:r>
              <a:rPr lang="en-US" dirty="0"/>
              <a:t>Employees across departments are open to new insights about crisis and radical changes and seek ways to create competitive advantages.</a:t>
            </a:r>
          </a:p>
          <a:p>
            <a:pPr eaLnBrk="1" hangingPunct="1"/>
            <a:endParaRPr lang="en-US" dirty="0"/>
          </a:p>
        </p:txBody>
      </p:sp>
    </p:spTree>
    <p:extLst>
      <p:ext uri="{BB962C8B-B14F-4D97-AF65-F5344CB8AC3E}">
        <p14:creationId xmlns:p14="http://schemas.microsoft.com/office/powerpoint/2010/main" val="138367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FDFFD89-3D64-4349-9250-82D73BF356AC}" type="slidenum">
              <a:rPr lang="en-US" smtClean="0"/>
              <a:pPr eaLnBrk="1" hangingPunct="1"/>
              <a:t>2</a:t>
            </a:fld>
            <a:endParaRPr lang="en-US" dirty="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Information is everywhere. </a:t>
            </a:r>
          </a:p>
          <a:p>
            <a:pPr eaLnBrk="1" hangingPunct="1"/>
            <a:r>
              <a:rPr lang="en-US" dirty="0"/>
              <a:t>Information is a strategic asset. </a:t>
            </a:r>
          </a:p>
          <a:p>
            <a:pPr eaLnBrk="1" hangingPunct="1"/>
            <a:r>
              <a:rPr lang="en-US" dirty="0"/>
              <a:t>Without information, an organization simply could not operate. </a:t>
            </a:r>
          </a:p>
          <a:p>
            <a:pPr eaLnBrk="1" hangingPunct="1"/>
            <a:r>
              <a:rPr lang="en-US" dirty="0"/>
              <a:t>This chapter introduces students to several core business strategies that focus on using information to gain a competitive advantage, including:  </a:t>
            </a:r>
          </a:p>
          <a:p>
            <a:pPr lvl="1" eaLnBrk="1" hangingPunct="1"/>
            <a:r>
              <a:rPr lang="en-US" dirty="0"/>
              <a:t>Data, Information, Knowledge, Business Intelligence</a:t>
            </a:r>
          </a:p>
          <a:p>
            <a:pPr lvl="1" eaLnBrk="1" hangingPunct="1"/>
            <a:r>
              <a:rPr lang="en-US" dirty="0"/>
              <a:t>Competitive advantages</a:t>
            </a:r>
          </a:p>
          <a:p>
            <a:pPr lvl="1" eaLnBrk="1" hangingPunct="1"/>
            <a:r>
              <a:rPr lang="en-US" dirty="0"/>
              <a:t>SWOT analysis</a:t>
            </a:r>
          </a:p>
          <a:p>
            <a:pPr lvl="1" eaLnBrk="1" hangingPunct="1"/>
            <a:r>
              <a:rPr lang="en-US" dirty="0"/>
              <a:t>Porter’s Five Forces Model</a:t>
            </a:r>
          </a:p>
          <a:p>
            <a:pPr lvl="1" eaLnBrk="1" hangingPunct="1"/>
            <a:r>
              <a:rPr lang="en-US" dirty="0"/>
              <a:t>Porter’s three generic strategies</a:t>
            </a:r>
          </a:p>
          <a:p>
            <a:pPr lvl="1" eaLnBrk="1" hangingPunct="1"/>
            <a:r>
              <a:rPr lang="en-US" dirty="0"/>
              <a:t>Porter’s Value chain</a:t>
            </a:r>
          </a:p>
          <a:p>
            <a:pPr lvl="1" eaLnBrk="1" hangingPunct="1">
              <a:buFont typeface="Wingdings" pitchFamily="2" charset="2"/>
              <a:buNone/>
            </a:pPr>
            <a:endParaRPr lang="en-US" dirty="0"/>
          </a:p>
        </p:txBody>
      </p:sp>
    </p:spTree>
    <p:extLst>
      <p:ext uri="{BB962C8B-B14F-4D97-AF65-F5344CB8AC3E}">
        <p14:creationId xmlns:p14="http://schemas.microsoft.com/office/powerpoint/2010/main" val="1598272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1" u="none" strike="noStrike" kern="1200" baseline="0" dirty="0">
                <a:solidFill>
                  <a:schemeClr val="tx1"/>
                </a:solidFill>
                <a:latin typeface="Albertus (W1)" charset="0"/>
                <a:ea typeface="+mn-ea"/>
                <a:cs typeface="+mn-cs"/>
              </a:rPr>
              <a:t>Goods </a:t>
            </a:r>
            <a:r>
              <a:rPr lang="en-US" sz="1000" b="0" i="0" u="none" strike="noStrike" kern="1200" baseline="0" dirty="0">
                <a:solidFill>
                  <a:schemeClr val="tx1"/>
                </a:solidFill>
                <a:latin typeface="Albertus (W1)" charset="0"/>
                <a:ea typeface="+mn-ea"/>
                <a:cs typeface="+mn-cs"/>
              </a:rPr>
              <a:t>are material items or products that customers will buy to satisfy a want or need. Clothing, groceries, cell phones, and cars are all examples of goods that people buy to fulfill their needs. </a:t>
            </a:r>
          </a:p>
          <a:p>
            <a:r>
              <a:rPr lang="en-US" sz="1000" b="1" i="1" u="none" strike="noStrike" kern="1200" baseline="0" dirty="0">
                <a:solidFill>
                  <a:schemeClr val="tx1"/>
                </a:solidFill>
                <a:latin typeface="Albertus (W1)" charset="0"/>
                <a:ea typeface="+mn-ea"/>
                <a:cs typeface="+mn-cs"/>
              </a:rPr>
              <a:t>Services </a:t>
            </a:r>
            <a:r>
              <a:rPr lang="en-US" sz="1000" b="0" i="0" u="none" strike="noStrike" kern="1200" baseline="0" dirty="0">
                <a:solidFill>
                  <a:schemeClr val="tx1"/>
                </a:solidFill>
                <a:latin typeface="Albertus (W1)" charset="0"/>
                <a:ea typeface="+mn-ea"/>
                <a:cs typeface="+mn-cs"/>
              </a:rPr>
              <a:t>are tasks performed by people that customers will buy to satisfy a want or need. </a:t>
            </a:r>
          </a:p>
          <a:p>
            <a:r>
              <a:rPr lang="en-US" sz="1000" b="0" i="0" u="none" strike="noStrike" kern="1200" baseline="0" dirty="0">
                <a:solidFill>
                  <a:schemeClr val="tx1"/>
                </a:solidFill>
                <a:latin typeface="Albertus (W1)" charset="0"/>
                <a:ea typeface="+mn-ea"/>
                <a:cs typeface="+mn-cs"/>
              </a:rPr>
              <a:t>Waiting tables, teaching, and cutting hair are all examples of services that people pay for to fulfill their needs.</a:t>
            </a:r>
          </a:p>
          <a:p>
            <a:r>
              <a:rPr lang="en-US" sz="1000" b="0" i="0" u="none" strike="noStrike" kern="1200" baseline="0" dirty="0">
                <a:solidFill>
                  <a:schemeClr val="tx1"/>
                </a:solidFill>
                <a:latin typeface="Albertus (W1)" charset="0"/>
                <a:ea typeface="+mn-ea"/>
                <a:cs typeface="+mn-cs"/>
              </a:rPr>
              <a:t>Ask your students to list several types of goods.</a:t>
            </a:r>
          </a:p>
          <a:p>
            <a:r>
              <a:rPr lang="en-US" sz="1000" b="0" i="0" u="none" strike="noStrike" kern="1200" baseline="0" dirty="0">
                <a:solidFill>
                  <a:schemeClr val="tx1"/>
                </a:solidFill>
                <a:latin typeface="Albertus (W1)" charset="0"/>
                <a:ea typeface="+mn-ea"/>
                <a:cs typeface="+mn-cs"/>
              </a:rPr>
              <a:t>Ask your students to list several types of services.</a:t>
            </a:r>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21</a:t>
            </a:fld>
            <a:endParaRPr lang="en-US" dirty="0"/>
          </a:p>
        </p:txBody>
      </p:sp>
    </p:spTree>
    <p:extLst>
      <p:ext uri="{BB962C8B-B14F-4D97-AF65-F5344CB8AC3E}">
        <p14:creationId xmlns:p14="http://schemas.microsoft.com/office/powerpoint/2010/main" val="179377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Production</a:t>
            </a:r>
            <a:r>
              <a:rPr lang="en-US" sz="1000" b="1" i="1" u="none" strike="noStrike" kern="1200" baseline="0" dirty="0">
                <a:solidFill>
                  <a:schemeClr val="tx1"/>
                </a:solidFill>
                <a:latin typeface="Albertus (W1)" charset="0"/>
                <a:ea typeface="+mn-ea"/>
                <a:cs typeface="+mn-cs"/>
              </a:rPr>
              <a:t> </a:t>
            </a:r>
            <a:r>
              <a:rPr lang="en-US" sz="1000" b="0" i="0" u="none" strike="noStrike" kern="1200" baseline="0" dirty="0">
                <a:solidFill>
                  <a:schemeClr val="tx1"/>
                </a:solidFill>
                <a:latin typeface="Albertus (W1)" charset="0"/>
                <a:ea typeface="+mn-ea"/>
                <a:cs typeface="+mn-cs"/>
              </a:rPr>
              <a:t>is the process where a business takes raw materials and processes them or converts them into a finished product for its goods or services.</a:t>
            </a:r>
          </a:p>
          <a:p>
            <a:r>
              <a:rPr lang="en-US" sz="1000" b="0" i="0" u="none" strike="noStrike" kern="1200" baseline="0" dirty="0">
                <a:solidFill>
                  <a:schemeClr val="tx1"/>
                </a:solidFill>
                <a:latin typeface="Albertus (W1)" charset="0"/>
                <a:ea typeface="+mn-ea"/>
                <a:cs typeface="+mn-cs"/>
              </a:rPr>
              <a:t>Ask your students to explain the process of making a hamburger including:</a:t>
            </a:r>
          </a:p>
          <a:p>
            <a:pPr lvl="1"/>
            <a:r>
              <a:rPr lang="en-US" sz="1000" b="0" i="0" u="none" strike="noStrike" kern="1200" baseline="0" dirty="0">
                <a:solidFill>
                  <a:schemeClr val="tx1"/>
                </a:solidFill>
                <a:latin typeface="Albertus (W1)" charset="0"/>
                <a:ea typeface="+mn-ea"/>
                <a:cs typeface="+mn-cs"/>
              </a:rPr>
              <a:t>Inputs - such as the bun, patty, lettuce, tomato, and ketchup</a:t>
            </a:r>
          </a:p>
          <a:p>
            <a:pPr lvl="1"/>
            <a:r>
              <a:rPr lang="en-US" sz="1000" b="0" i="0" u="none" strike="noStrike" kern="1200" baseline="0" dirty="0">
                <a:solidFill>
                  <a:schemeClr val="tx1"/>
                </a:solidFill>
                <a:latin typeface="Albertus (W1)" charset="0"/>
                <a:ea typeface="+mn-ea"/>
                <a:cs typeface="+mn-cs"/>
              </a:rPr>
              <a:t>Process - cook the patty, wash and chop the lettuce and tomato, and place all of the items in the bun. </a:t>
            </a:r>
          </a:p>
          <a:p>
            <a:pPr lvl="1"/>
            <a:r>
              <a:rPr lang="en-US" sz="1000" b="0" i="0" u="none" strike="noStrike" kern="1200" baseline="0" dirty="0">
                <a:solidFill>
                  <a:schemeClr val="tx1"/>
                </a:solidFill>
                <a:latin typeface="Albertus (W1)" charset="0"/>
                <a:ea typeface="+mn-ea"/>
                <a:cs typeface="+mn-cs"/>
              </a:rPr>
              <a:t>Outputs - your hamburger! </a:t>
            </a:r>
          </a:p>
          <a:p>
            <a:r>
              <a:rPr lang="en-US" sz="1000" b="0" i="0" u="none" strike="noStrike" kern="1200" baseline="0" dirty="0">
                <a:solidFill>
                  <a:schemeClr val="tx1"/>
                </a:solidFill>
                <a:latin typeface="Albertus (W1)" charset="0"/>
                <a:ea typeface="+mn-ea"/>
                <a:cs typeface="+mn-cs"/>
              </a:rPr>
              <a:t>Productivity</a:t>
            </a:r>
            <a:r>
              <a:rPr lang="en-US" sz="1000" b="1" i="1" u="none" strike="noStrike" kern="1200" baseline="0" dirty="0">
                <a:solidFill>
                  <a:schemeClr val="tx1"/>
                </a:solidFill>
                <a:latin typeface="Albertus (W1)" charset="0"/>
                <a:ea typeface="+mn-ea"/>
                <a:cs typeface="+mn-cs"/>
              </a:rPr>
              <a:t> </a:t>
            </a:r>
            <a:r>
              <a:rPr lang="en-US" sz="1000" b="0" i="0" u="none" strike="noStrike" kern="1200" baseline="0" dirty="0">
                <a:solidFill>
                  <a:schemeClr val="tx1"/>
                </a:solidFill>
                <a:latin typeface="Albertus (W1)" charset="0"/>
                <a:ea typeface="+mn-ea"/>
                <a:cs typeface="+mn-cs"/>
              </a:rPr>
              <a:t>is the rate at which goods and services are produced based upon total output given total inputs. </a:t>
            </a:r>
          </a:p>
          <a:p>
            <a:r>
              <a:rPr lang="en-US" sz="1000" b="0" i="0" u="none" strike="noStrike" kern="1200" baseline="0" dirty="0">
                <a:solidFill>
                  <a:schemeClr val="tx1"/>
                </a:solidFill>
                <a:latin typeface="Albertus (W1)" charset="0"/>
                <a:ea typeface="+mn-ea"/>
                <a:cs typeface="+mn-cs"/>
              </a:rPr>
              <a:t>Ask your students how a hamburger restaurant can improve productivity.</a:t>
            </a:r>
          </a:p>
          <a:p>
            <a:pPr lvl="1"/>
            <a:r>
              <a:rPr lang="en-US" sz="1000" b="0" i="0" u="none" strike="noStrike" kern="1200" baseline="0" dirty="0">
                <a:solidFill>
                  <a:schemeClr val="tx1"/>
                </a:solidFill>
                <a:latin typeface="Albertus (W1)" charset="0"/>
                <a:ea typeface="+mn-ea"/>
                <a:cs typeface="+mn-cs"/>
              </a:rPr>
              <a:t>Answer: if a business could produce the same hamburger with less expensive inputs or more hamburgers with the same inputs it would see a rise in productivity and possibly an increase in profits. </a:t>
            </a:r>
          </a:p>
          <a:p>
            <a:r>
              <a:rPr lang="en-US" sz="1000" b="0" i="0" u="none" strike="noStrike" kern="1200" baseline="0" dirty="0">
                <a:solidFill>
                  <a:schemeClr val="tx1"/>
                </a:solidFill>
                <a:latin typeface="Albertus (W1)" charset="0"/>
                <a:ea typeface="+mn-ea"/>
                <a:cs typeface="+mn-cs"/>
              </a:rPr>
              <a:t>Ensuring the input, process, and output of goods and services work across all of the departments of a company is where systems add tremendous value to overall business productivity</a:t>
            </a:r>
            <a:endParaRPr lang="en-US" dirty="0"/>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22</a:t>
            </a:fld>
            <a:endParaRPr lang="en-US" dirty="0"/>
          </a:p>
        </p:txBody>
      </p:sp>
    </p:spTree>
    <p:extLst>
      <p:ext uri="{BB962C8B-B14F-4D97-AF65-F5344CB8AC3E}">
        <p14:creationId xmlns:p14="http://schemas.microsoft.com/office/powerpoint/2010/main" val="3810757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Successful companies operate cross-functionally, integrating the operations of all departments. Systems are the primary enabler of cross-functional operations. A system is a collection of parts that link to achieve a common purpose. A car is a good example of a system, since removing a part, such as the steering wheel or accelerator, causes the entire system to stop working. </a:t>
            </a:r>
          </a:p>
          <a:p>
            <a:r>
              <a:rPr lang="en-US" dirty="0"/>
              <a:t>Systems thinking is a way of monitoring the entire system by viewing multiple inputs being processed or transformed to produce outputs while continuously gathering feedback on each part (see Figure). Feedback is information that returns to its original transmitter (input, transform, or output) and modifies the transmitter’s actions. Feedback helps the system maintain stability. For example, a car’s system continuously monitors the fuel level and turns on a warning light if the gas level is too low. Systems thinking provides us with an end-to-end view of how operations work together to create a product or service. Business students who understand systems thinking are valuable resources because they can implement solutions to problems that consider the entire process, not just a single component</a:t>
            </a:r>
          </a:p>
          <a:p>
            <a:pPr eaLnBrk="1" hangingPunct="1"/>
            <a:r>
              <a:rPr lang="en-US" b="1" dirty="0"/>
              <a:t>System</a:t>
            </a:r>
            <a:r>
              <a:rPr lang="en-US" dirty="0"/>
              <a:t>: A collection of parts that link to achieve a common purpose</a:t>
            </a:r>
          </a:p>
          <a:p>
            <a:pPr eaLnBrk="1" hangingPunct="1"/>
            <a:r>
              <a:rPr lang="en-US" b="1" dirty="0"/>
              <a:t>Feedback</a:t>
            </a:r>
            <a:r>
              <a:rPr lang="en-US" dirty="0"/>
              <a:t>: Information that returns to its original transmitter (input, transform, or output) and modifies the transmitter's actions</a:t>
            </a:r>
          </a:p>
          <a:p>
            <a:pPr eaLnBrk="1" hangingPunct="1"/>
            <a:r>
              <a:rPr lang="en-US" dirty="0"/>
              <a:t>Ask your students to provide several real-world examples of systems thinking</a:t>
            </a:r>
          </a:p>
          <a:p>
            <a:pPr lvl="1" eaLnBrk="1" hangingPunct="1"/>
            <a:r>
              <a:rPr lang="en-US" dirty="0"/>
              <a:t>Example: A car, coffee maker, washer and dryer, On Demand movies</a:t>
            </a:r>
          </a:p>
          <a:p>
            <a:pPr eaLnBrk="1" hangingPunct="1"/>
            <a:endParaRPr lang="en-US" dirty="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7C0B859-987C-45FA-AF74-3CA845B22905}" type="slidenum">
              <a:rPr lang="en-US" smtClean="0"/>
              <a:pPr eaLnBrk="1" hangingPunct="1"/>
              <a:t>23</a:t>
            </a:fld>
            <a:endParaRPr lang="en-US" dirty="0"/>
          </a:p>
        </p:txBody>
      </p:sp>
    </p:spTree>
    <p:extLst>
      <p:ext uri="{BB962C8B-B14F-4D97-AF65-F5344CB8AC3E}">
        <p14:creationId xmlns:p14="http://schemas.microsoft.com/office/powerpoint/2010/main" val="461310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MIS is not technology</a:t>
            </a:r>
          </a:p>
          <a:p>
            <a:pPr eaLnBrk="1" hangingPunct="1"/>
            <a:r>
              <a:rPr lang="en-US" dirty="0"/>
              <a:t>MIS is a business function</a:t>
            </a:r>
          </a:p>
          <a:p>
            <a:pPr eaLnBrk="1" hangingPunct="1"/>
            <a:r>
              <a:rPr lang="en-US" dirty="0"/>
              <a:t>Most organizations have a department that is responsible for performing the MIS function</a:t>
            </a:r>
          </a:p>
          <a:p>
            <a:pPr eaLnBrk="1" hangingPunct="1"/>
            <a:r>
              <a:rPr lang="en-US" dirty="0"/>
              <a:t>This is similar to an organization having an Accounting department that is responsible for performing the accounts payable and accounts receivable functions</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A7D0A69-ADB1-4388-A05B-A292A215B83A}" type="slidenum">
              <a:rPr lang="en-US" smtClean="0"/>
              <a:pPr eaLnBrk="1" hangingPunct="1"/>
              <a:t>24</a:t>
            </a:fld>
            <a:endParaRPr lang="en-US" dirty="0"/>
          </a:p>
        </p:txBody>
      </p:sp>
    </p:spTree>
    <p:extLst>
      <p:ext uri="{BB962C8B-B14F-4D97-AF65-F5344CB8AC3E}">
        <p14:creationId xmlns:p14="http://schemas.microsoft.com/office/powerpoint/2010/main" val="1533741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Resist the </a:t>
            </a:r>
            <a:r>
              <a:rPr lang="en-US" altLang="zh-TW" dirty="0" err="1" smtClean="0"/>
              <a:t>urge克制願望</a:t>
            </a:r>
            <a:endParaRPr lang="zh-TW" altLang="en-US" dirty="0"/>
          </a:p>
        </p:txBody>
      </p:sp>
      <p:sp>
        <p:nvSpPr>
          <p:cNvPr id="4" name="投影片編號版面配置區 3"/>
          <p:cNvSpPr>
            <a:spLocks noGrp="1"/>
          </p:cNvSpPr>
          <p:nvPr>
            <p:ph type="sldNum" sz="quarter" idx="10"/>
          </p:nvPr>
        </p:nvSpPr>
        <p:spPr/>
        <p:txBody>
          <a:bodyPr/>
          <a:lstStyle/>
          <a:p>
            <a:pPr>
              <a:defRPr/>
            </a:pPr>
            <a:fld id="{84100744-F0FE-48EC-902F-C2E614C3CE5F}" type="slidenum">
              <a:rPr lang="en-US" smtClean="0"/>
              <a:pPr>
                <a:defRPr/>
              </a:pPr>
              <a:t>26</a:t>
            </a:fld>
            <a:endParaRPr lang="en-US" dirty="0"/>
          </a:p>
        </p:txBody>
      </p:sp>
    </p:spTree>
    <p:extLst>
      <p:ext uri="{BB962C8B-B14F-4D97-AF65-F5344CB8AC3E}">
        <p14:creationId xmlns:p14="http://schemas.microsoft.com/office/powerpoint/2010/main" val="2853011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C3088F7-8836-435D-B5ED-D1CB45F62005}" type="slidenum">
              <a:rPr lang="en-US" smtClean="0"/>
              <a:pPr eaLnBrk="1" hangingPunct="1"/>
              <a:t>29</a:t>
            </a:fld>
            <a:endParaRPr 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Explain to your students that job titles, roles, and responsibilities often differ dramatically from organization to organization</a:t>
            </a:r>
          </a:p>
          <a:p>
            <a:pPr eaLnBrk="1" hangingPunct="1"/>
            <a:r>
              <a:rPr lang="en-US" dirty="0"/>
              <a:t>The CIO typically reports directly to the Chief Executive Officer (CEO)</a:t>
            </a:r>
          </a:p>
          <a:p>
            <a:pPr eaLnBrk="1" hangingPunct="1"/>
            <a:r>
              <a:rPr lang="en-US" dirty="0"/>
              <a:t>CIOs must possess a solid and detailed understanding of every aspect of an organization coupled with tremendous insight into the capability of IT</a:t>
            </a:r>
          </a:p>
          <a:p>
            <a:pPr eaLnBrk="1" hangingPunct="1"/>
            <a:r>
              <a:rPr lang="en-US" dirty="0"/>
              <a:t>CIOs must have strong business skills and strong IT skills</a:t>
            </a:r>
          </a:p>
          <a:p>
            <a:pPr eaLnBrk="1" hangingPunct="1"/>
            <a:r>
              <a:rPr lang="en-US" dirty="0"/>
              <a:t>Can you name any famous CEOs?</a:t>
            </a:r>
          </a:p>
          <a:p>
            <a:pPr lvl="1" eaLnBrk="1" hangingPunct="1"/>
            <a:r>
              <a:rPr lang="en-US" dirty="0"/>
              <a:t>Jeff Bezos, Amazon.com</a:t>
            </a:r>
          </a:p>
          <a:p>
            <a:pPr lvl="1" eaLnBrk="1" hangingPunct="1"/>
            <a:r>
              <a:rPr lang="en-US" dirty="0"/>
              <a:t>Bill Gates, Microsoft</a:t>
            </a:r>
          </a:p>
          <a:p>
            <a:pPr lvl="1" eaLnBrk="1" hangingPunct="1"/>
            <a:r>
              <a:rPr lang="en-US" dirty="0"/>
              <a:t>Michael Dell, Dell computers</a:t>
            </a:r>
          </a:p>
          <a:p>
            <a:pPr eaLnBrk="1" hangingPunct="1"/>
            <a:r>
              <a:rPr lang="en-US" dirty="0"/>
              <a:t>Can you name any famous CIOs?</a:t>
            </a:r>
          </a:p>
          <a:p>
            <a:pPr lvl="1" eaLnBrk="1" hangingPunct="1"/>
            <a:r>
              <a:rPr lang="en-US" dirty="0"/>
              <a:t>Most students will be familiar with many famous CEOs but not CIOs, CPOs, CSOs, CKOs, or CTOs</a:t>
            </a:r>
          </a:p>
          <a:p>
            <a:pPr eaLnBrk="1" hangingPunct="1"/>
            <a:endParaRPr lang="en-US" dirty="0"/>
          </a:p>
        </p:txBody>
      </p:sp>
    </p:spTree>
    <p:extLst>
      <p:ext uri="{BB962C8B-B14F-4D97-AF65-F5344CB8AC3E}">
        <p14:creationId xmlns:p14="http://schemas.microsoft.com/office/powerpoint/2010/main" val="3457957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253E52B-5C65-429D-A1FB-C8F8E915BD98}" type="slidenum">
              <a:rPr lang="en-US" smtClean="0"/>
              <a:pPr eaLnBrk="1" hangingPunct="1"/>
              <a:t>30</a:t>
            </a:fld>
            <a:endParaRPr lang="en-US"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While many companies may not have a different individual for each of these positions, they must have top managers who take responsibility for all of these areas.</a:t>
            </a:r>
          </a:p>
          <a:p>
            <a:pPr eaLnBrk="1" hangingPunct="1"/>
            <a:r>
              <a:rPr lang="en-US" dirty="0"/>
              <a:t>Define the difference between the CIO, CTO, CSO, CPO, and CKO</a:t>
            </a:r>
          </a:p>
          <a:p>
            <a:pPr lvl="1" eaLnBrk="1" hangingPunct="1"/>
            <a:r>
              <a:rPr lang="en-US" dirty="0"/>
              <a:t>CIO oversees all uses of IT and ensures the strategic alignment of IT with business goals and objectives</a:t>
            </a:r>
          </a:p>
          <a:p>
            <a:pPr lvl="1" eaLnBrk="1" hangingPunct="1"/>
            <a:r>
              <a:rPr lang="en-US" dirty="0"/>
              <a:t>CTOs are similar to CIOs, except CIOs take on the additional responsibility for effectiveness of ensuring that IT is aligned with the organization's strategic initiatives</a:t>
            </a:r>
          </a:p>
          <a:p>
            <a:pPr lvl="1" eaLnBrk="1" hangingPunct="1"/>
            <a:r>
              <a:rPr lang="en-US" dirty="0"/>
              <a:t>CTOs ensure the efficiency of IT</a:t>
            </a:r>
          </a:p>
          <a:p>
            <a:pPr lvl="1" eaLnBrk="1" hangingPunct="1"/>
            <a:r>
              <a:rPr lang="en-US" dirty="0"/>
              <a:t>CPOs are the newest senior executive position, and many CPOs are lawyers by training</a:t>
            </a:r>
          </a:p>
          <a:p>
            <a:pPr lvl="1" eaLnBrk="1" hangingPunct="1"/>
            <a:r>
              <a:rPr lang="en-US" dirty="0"/>
              <a:t>CKO is one of the most recent positions added to the executive leadership team</a:t>
            </a:r>
          </a:p>
          <a:p>
            <a:pPr eaLnBrk="1" hangingPunct="1"/>
            <a:r>
              <a:rPr lang="en-US" dirty="0"/>
              <a:t>Define the general organizational structure between CIO, CTO, CSO, CPO, and CKO</a:t>
            </a:r>
          </a:p>
          <a:p>
            <a:pPr lvl="1" eaLnBrk="1" hangingPunct="1"/>
            <a:r>
              <a:rPr lang="en-US" dirty="0"/>
              <a:t>This structure will vary from organization to organization</a:t>
            </a:r>
          </a:p>
          <a:p>
            <a:pPr lvl="1" eaLnBrk="1" hangingPunct="1"/>
            <a:r>
              <a:rPr lang="en-US" dirty="0"/>
              <a:t>A great debate is to have the entire class decide on an organizational structure, including the CFO and CEO for a fictitious company</a:t>
            </a:r>
          </a:p>
          <a:p>
            <a:pPr eaLnBrk="1" hangingPunct="1"/>
            <a:endParaRPr lang="en-US" dirty="0"/>
          </a:p>
        </p:txBody>
      </p:sp>
    </p:spTree>
    <p:extLst>
      <p:ext uri="{BB962C8B-B14F-4D97-AF65-F5344CB8AC3E}">
        <p14:creationId xmlns:p14="http://schemas.microsoft.com/office/powerpoint/2010/main" val="2216738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621FB0E-0C0B-4B41-9F4F-E57A32B82136}" type="slidenum">
              <a:rPr lang="en-US" smtClean="0"/>
              <a:pPr eaLnBrk="1" hangingPunct="1"/>
              <a:t>31</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en-US" b="1" dirty="0"/>
              <a:t>CLASSROOM OPENER</a:t>
            </a:r>
          </a:p>
          <a:p>
            <a:pPr marL="0" indent="0" eaLnBrk="1" hangingPunct="1">
              <a:buNone/>
            </a:pPr>
            <a:r>
              <a:rPr lang="en-US" b="1" dirty="0"/>
              <a:t>GREAT BUSINESS DECISIONS – Cyrus McCormick’s Reaper</a:t>
            </a:r>
            <a:endParaRPr lang="en-US" dirty="0"/>
          </a:p>
          <a:p>
            <a:pPr eaLnBrk="1" hangingPunct="1"/>
            <a:r>
              <a:rPr lang="en-US" dirty="0"/>
              <a:t>On a hot summer day in 1831, several dozen farmers and hired laborers gathered in a wheat field in Virginia to watch a horse-drawn wood-and-iron device mow down rows and rows of golden wheat. On this day, twenty-two-year-old Cyrus McCormick demonstrated the reaper that his father invented and changed history as the mechanization of farming began. Soon the process of industrialization began, which turned the nation’s economy into the world’s most productive workforce. As the historian William Hutchinson noted, “Of all the inventions during the first half of the nineteenth century which revolutionized agricultures, the reaper was probably the most important.”</a:t>
            </a:r>
          </a:p>
          <a:p>
            <a:pPr eaLnBrk="1" hangingPunct="1"/>
            <a:r>
              <a:rPr lang="en-US" dirty="0"/>
              <a:t>Interestingly, the McCormicks were not the only individuals to build and develop a reaper. In fact, many other companies and individuals developed similar technology; however, Cyrus McCormick invented the business of making reapers and selling them to the farmers of America and foreign countries. His real genius was in the area of gaining and protecting patents for his technology. McCormick turned the reaper into a commercially viable product and introduced many new business practices including free trials, money-back guarantees, and installment payment plans.</a:t>
            </a:r>
          </a:p>
        </p:txBody>
      </p:sp>
    </p:spTree>
    <p:extLst>
      <p:ext uri="{BB962C8B-B14F-4D97-AF65-F5344CB8AC3E}">
        <p14:creationId xmlns:p14="http://schemas.microsoft.com/office/powerpoint/2010/main" val="3370227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1FFC91E-2F9D-4616-9910-2F901BE3A2CA}" type="slidenum">
              <a:rPr lang="en-US" smtClean="0"/>
              <a:pPr eaLnBrk="1" hangingPunct="1"/>
              <a:t>33</a:t>
            </a:fld>
            <a:endParaRPr lang="en-US"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Competitive advantage – a product or service that an organization’s customers place a greater value on than similar offerings from a competitor</a:t>
            </a:r>
          </a:p>
          <a:p>
            <a:pPr eaLnBrk="1" hangingPunct="1"/>
            <a:r>
              <a:rPr lang="en-US" dirty="0"/>
              <a:t>First-mover advantage – occurs when an organization can significantly impact its market share by being first to market with a competitive advantage</a:t>
            </a:r>
          </a:p>
          <a:p>
            <a:pPr eaLnBrk="1" hangingPunct="1"/>
            <a:r>
              <a:rPr lang="en-US" dirty="0"/>
              <a:t>Competitive advantages are important for an organization</a:t>
            </a:r>
          </a:p>
          <a:p>
            <a:pPr eaLnBrk="1" hangingPunct="1"/>
            <a:r>
              <a:rPr lang="en-US" dirty="0"/>
              <a:t>It is even more important to understand that competitive advantages are typically temporary since competitors are quick to copy competitive advantages</a:t>
            </a:r>
          </a:p>
          <a:p>
            <a:pPr eaLnBrk="1" hangingPunct="1"/>
            <a:r>
              <a:rPr lang="en-US" dirty="0"/>
              <a:t>Can you list a few companies that achieved success through competitive advantages?</a:t>
            </a:r>
          </a:p>
          <a:p>
            <a:pPr lvl="1" eaLnBrk="1" hangingPunct="1"/>
            <a:r>
              <a:rPr lang="en-US" dirty="0"/>
              <a:t>United was the first airline to offer a competitive advantage with its frequent flyer mileage (this first-mover advantage was temporary)</a:t>
            </a:r>
          </a:p>
          <a:p>
            <a:pPr lvl="1" eaLnBrk="1" hangingPunct="1"/>
            <a:r>
              <a:rPr lang="en-US" dirty="0"/>
              <a:t>Sony had a competitive advantage with its portable stereo systems (this first-mover advantage was temporary)</a:t>
            </a:r>
          </a:p>
          <a:p>
            <a:pPr lvl="1" eaLnBrk="1" hangingPunct="1"/>
            <a:r>
              <a:rPr lang="en-US" dirty="0"/>
              <a:t>Microsoft had a competitive advantage with its unique Windows operating system </a:t>
            </a:r>
          </a:p>
          <a:p>
            <a:pPr lvl="1" eaLnBrk="1" hangingPunct="1"/>
            <a:r>
              <a:rPr lang="en-US" dirty="0"/>
              <a:t>Does Microsoft still has a competitive advantage with its Windows operating system?</a:t>
            </a:r>
          </a:p>
          <a:p>
            <a:pPr lvl="2" eaLnBrk="1" hangingPunct="1"/>
            <a:r>
              <a:rPr lang="en-US" dirty="0"/>
              <a:t>Perhaps – primarily due to its first-mover advantage since it is difficult to switch operating systems and users face interoperability issues if they are using different operating systems at the same organization.  </a:t>
            </a:r>
          </a:p>
          <a:p>
            <a:pPr lvl="2" eaLnBrk="1" hangingPunct="1"/>
            <a:r>
              <a:rPr lang="en-US" dirty="0"/>
              <a:t>How many students in your class are currently using Windows?  </a:t>
            </a:r>
          </a:p>
          <a:p>
            <a:pPr lvl="2" eaLnBrk="1" hangingPunct="1"/>
            <a:r>
              <a:rPr lang="en-US" dirty="0"/>
              <a:t>What are the competitors to Windows?  </a:t>
            </a:r>
          </a:p>
          <a:p>
            <a:pPr lvl="3" eaLnBrk="1" hangingPunct="1"/>
            <a:r>
              <a:rPr lang="en-US" dirty="0"/>
              <a:t>Linux and Macintosh</a:t>
            </a:r>
          </a:p>
          <a:p>
            <a:pPr lvl="2" eaLnBrk="1" hangingPunct="1"/>
            <a:r>
              <a:rPr lang="en-US" dirty="0"/>
              <a:t>Why are there only three primary competitors in this large operating system market? </a:t>
            </a:r>
          </a:p>
          <a:p>
            <a:pPr lvl="2" eaLnBrk="1" hangingPunct="1"/>
            <a:r>
              <a:rPr lang="en-US" dirty="0"/>
              <a:t>What would happen if you had 50 different operating systems to choose from?</a:t>
            </a:r>
          </a:p>
          <a:p>
            <a:pPr lvl="3" eaLnBrk="1" hangingPunct="1"/>
            <a:r>
              <a:rPr lang="en-US" dirty="0"/>
              <a:t>Issues with interoperability</a:t>
            </a:r>
          </a:p>
          <a:p>
            <a:pPr lvl="2" eaLnBrk="1" hangingPunct="1"/>
            <a:r>
              <a:rPr lang="en-US" dirty="0"/>
              <a:t>How many different types of Microsoft Office would be required to support all 50 different operating systems?</a:t>
            </a:r>
          </a:p>
          <a:p>
            <a:pPr lvl="3" eaLnBrk="1" hangingPunct="1"/>
            <a:r>
              <a:rPr lang="en-US" dirty="0"/>
              <a:t>50</a:t>
            </a:r>
          </a:p>
        </p:txBody>
      </p:sp>
    </p:spTree>
    <p:extLst>
      <p:ext uri="{BB962C8B-B14F-4D97-AF65-F5344CB8AC3E}">
        <p14:creationId xmlns:p14="http://schemas.microsoft.com/office/powerpoint/2010/main" val="4283285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1FFC91E-2F9D-4616-9910-2F901BE3A2CA}" type="slidenum">
              <a:rPr lang="en-US" smtClean="0"/>
              <a:pPr eaLnBrk="1" hangingPunct="1"/>
              <a:t>34</a:t>
            </a:fld>
            <a:endParaRPr lang="en-US"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Stakeholders’ Interests</a:t>
            </a:r>
          </a:p>
          <a:p>
            <a:r>
              <a:rPr lang="en-US" dirty="0"/>
              <a:t>Explain each area and how difficult it can be to ensure all needs and requirements are met.</a:t>
            </a:r>
          </a:p>
          <a:p>
            <a:r>
              <a:rPr lang="en-US" sz="1000" b="0" i="0" u="none" strike="noStrike" kern="1200" baseline="0" dirty="0">
                <a:solidFill>
                  <a:schemeClr val="tx1"/>
                </a:solidFill>
                <a:latin typeface="Albertus (W1)" charset="0"/>
                <a:ea typeface="+mn-ea"/>
                <a:cs typeface="+mn-cs"/>
              </a:rPr>
              <a:t>A </a:t>
            </a:r>
            <a:r>
              <a:rPr lang="en-US" sz="1000" b="1" i="1" u="none" strike="noStrike" kern="1200" baseline="0" dirty="0">
                <a:solidFill>
                  <a:schemeClr val="tx1"/>
                </a:solidFill>
                <a:latin typeface="Albertus (W1)" charset="0"/>
                <a:ea typeface="+mn-ea"/>
                <a:cs typeface="+mn-cs"/>
              </a:rPr>
              <a:t>business strategy </a:t>
            </a:r>
            <a:r>
              <a:rPr lang="en-US" sz="1000" b="0" i="0" u="none" strike="noStrike" kern="1200" baseline="0" dirty="0">
                <a:solidFill>
                  <a:schemeClr val="tx1"/>
                </a:solidFill>
                <a:latin typeface="Albertus (W1)" charset="0"/>
                <a:ea typeface="+mn-ea"/>
                <a:cs typeface="+mn-cs"/>
              </a:rPr>
              <a:t>is a leadership plan that achieves a specific set of goals or objectives</a:t>
            </a:r>
          </a:p>
          <a:p>
            <a:r>
              <a:rPr lang="en-US" sz="1000" b="0" i="0" u="none" strike="noStrike" kern="1200" baseline="0" dirty="0">
                <a:solidFill>
                  <a:schemeClr val="tx1"/>
                </a:solidFill>
                <a:latin typeface="Albertus (W1)" charset="0"/>
                <a:ea typeface="+mn-ea"/>
                <a:cs typeface="+mn-cs"/>
              </a:rPr>
              <a:t>This figure displays a number of business strategies that companies pursue</a:t>
            </a:r>
          </a:p>
          <a:p>
            <a:r>
              <a:rPr lang="en-US" sz="1000" b="0" i="0" u="none" strike="noStrike" kern="1200" baseline="0" dirty="0">
                <a:solidFill>
                  <a:schemeClr val="tx1"/>
                </a:solidFill>
                <a:latin typeface="Albertus (W1)" charset="0"/>
                <a:ea typeface="+mn-ea"/>
                <a:cs typeface="+mn-cs"/>
              </a:rPr>
              <a:t>Ask your students to identify current companies and try to analyze their business strategies</a:t>
            </a:r>
          </a:p>
          <a:p>
            <a:pPr lvl="1"/>
            <a:r>
              <a:rPr lang="en-US" b="0" i="0" u="none" strike="noStrike" kern="1200" baseline="0" dirty="0">
                <a:solidFill>
                  <a:schemeClr val="tx1"/>
                </a:solidFill>
                <a:latin typeface="Albertus (W1)" charset="0"/>
                <a:ea typeface="+mn-ea"/>
                <a:cs typeface="+mn-cs"/>
              </a:rPr>
              <a:t>Netflix</a:t>
            </a:r>
          </a:p>
          <a:p>
            <a:pPr lvl="1"/>
            <a:r>
              <a:rPr lang="en-US" b="0" i="0" u="none" strike="noStrike" kern="1200" baseline="0" dirty="0">
                <a:solidFill>
                  <a:schemeClr val="tx1"/>
                </a:solidFill>
                <a:latin typeface="Albertus (W1)" charset="0"/>
                <a:ea typeface="+mn-ea"/>
                <a:cs typeface="+mn-cs"/>
              </a:rPr>
              <a:t>Airbnb</a:t>
            </a:r>
          </a:p>
          <a:p>
            <a:pPr lvl="1"/>
            <a:r>
              <a:rPr lang="en-US" b="0" i="0" u="none" strike="noStrike" kern="1200" baseline="0" dirty="0">
                <a:solidFill>
                  <a:schemeClr val="tx1"/>
                </a:solidFill>
                <a:latin typeface="Albertus (W1)" charset="0"/>
                <a:ea typeface="+mn-ea"/>
                <a:cs typeface="+mn-cs"/>
              </a:rPr>
              <a:t>Uber</a:t>
            </a:r>
          </a:p>
          <a:p>
            <a:pPr lvl="1"/>
            <a:r>
              <a:rPr lang="en-US" b="0" i="0" u="none" strike="noStrike" kern="1200" baseline="0" dirty="0">
                <a:solidFill>
                  <a:schemeClr val="tx1"/>
                </a:solidFill>
                <a:latin typeface="Albertus (W1)" charset="0"/>
                <a:ea typeface="+mn-ea"/>
                <a:cs typeface="+mn-cs"/>
              </a:rPr>
              <a:t>Amazon</a:t>
            </a:r>
          </a:p>
          <a:p>
            <a:pPr lvl="1"/>
            <a:r>
              <a:rPr lang="en-US" b="0" i="0" u="none" strike="noStrike" kern="1200" baseline="0" dirty="0">
                <a:solidFill>
                  <a:schemeClr val="tx1"/>
                </a:solidFill>
                <a:latin typeface="Albertus (W1)" charset="0"/>
                <a:ea typeface="+mn-ea"/>
                <a:cs typeface="+mn-cs"/>
              </a:rPr>
              <a:t>Walmart</a:t>
            </a:r>
          </a:p>
          <a:p>
            <a:pPr lvl="1"/>
            <a:r>
              <a:rPr lang="en-US" b="0" i="0" u="none" strike="noStrike" kern="1200" baseline="0" dirty="0">
                <a:solidFill>
                  <a:schemeClr val="tx1"/>
                </a:solidFill>
                <a:latin typeface="Albertus (W1)" charset="0"/>
                <a:ea typeface="+mn-ea"/>
                <a:cs typeface="+mn-cs"/>
              </a:rPr>
              <a:t>Target</a:t>
            </a:r>
          </a:p>
          <a:p>
            <a:pPr lvl="1"/>
            <a:r>
              <a:rPr lang="en-US" b="0" i="0" u="none" strike="noStrike" kern="1200" baseline="0" dirty="0">
                <a:solidFill>
                  <a:schemeClr val="tx1"/>
                </a:solidFill>
                <a:latin typeface="Albertus (W1)" charset="0"/>
                <a:ea typeface="+mn-ea"/>
                <a:cs typeface="+mn-cs"/>
              </a:rPr>
              <a:t>iTunes</a:t>
            </a:r>
            <a:endParaRPr lang="en-US" dirty="0"/>
          </a:p>
          <a:p>
            <a:pPr eaLnBrk="1" hangingPunct="1"/>
            <a:endParaRPr lang="en-US" dirty="0"/>
          </a:p>
        </p:txBody>
      </p:sp>
    </p:spTree>
    <p:extLst>
      <p:ext uri="{BB962C8B-B14F-4D97-AF65-F5344CB8AC3E}">
        <p14:creationId xmlns:p14="http://schemas.microsoft.com/office/powerpoint/2010/main" val="401811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16782E1-CBF5-494E-AB72-35AAA50A2F63}" type="slidenum">
              <a:rPr lang="en-US" smtClean="0"/>
              <a:pPr eaLnBrk="1" hangingPunct="1"/>
              <a:t>3</a:t>
            </a:fld>
            <a:endParaRPr 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dirty="0"/>
              <a:t>CLASSROOM OPENER</a:t>
            </a:r>
            <a:endParaRPr lang="en-US" dirty="0"/>
          </a:p>
          <a:p>
            <a:pPr marL="119063" indent="-119063"/>
            <a:r>
              <a:rPr lang="en-US" b="0" dirty="0"/>
              <a:t>Get your students talking and thinking about data</a:t>
            </a:r>
          </a:p>
          <a:p>
            <a:pPr marL="119063" indent="-119063"/>
            <a:r>
              <a:rPr lang="en-US" b="0" dirty="0"/>
              <a:t>Ask your students what they think about the importance of data in the business world today</a:t>
            </a:r>
          </a:p>
          <a:p>
            <a:pPr marL="119063" indent="-119063"/>
            <a:r>
              <a:rPr lang="en-US" b="0" dirty="0"/>
              <a:t>How much data is collected by Walmart every hour?</a:t>
            </a:r>
          </a:p>
          <a:p>
            <a:pPr marL="119063" indent="-119063"/>
            <a:r>
              <a:rPr lang="en-US" b="0" dirty="0"/>
              <a:t>How much data does a Fitbit generate every day per user?</a:t>
            </a:r>
          </a:p>
          <a:p>
            <a:pPr marL="119063" indent="-119063"/>
            <a:r>
              <a:rPr lang="en-US" b="0" dirty="0"/>
              <a:t>What types of data does a business require to be successful?</a:t>
            </a:r>
          </a:p>
          <a:p>
            <a:pPr marL="119063" indent="-119063"/>
            <a:r>
              <a:rPr lang="en-US" b="0" dirty="0"/>
              <a:t>This course is about data and information systems that run worldwide global business – take time to explain the importance of</a:t>
            </a:r>
            <a:r>
              <a:rPr lang="en-US" b="0" baseline="0" dirty="0"/>
              <a:t> </a:t>
            </a:r>
            <a:r>
              <a:rPr lang="en-US" b="0" dirty="0"/>
              <a:t>this course for all business majors!!</a:t>
            </a:r>
          </a:p>
          <a:p>
            <a:pPr marL="119063" indent="-119063"/>
            <a:r>
              <a:rPr lang="en-US" b="0" dirty="0"/>
              <a:t>Can an individual be successful in business today if they don’t know how to collect, cleanse, understand, and analyze data?</a:t>
            </a:r>
          </a:p>
        </p:txBody>
      </p:sp>
    </p:spTree>
    <p:extLst>
      <p:ext uri="{BB962C8B-B14F-4D97-AF65-F5344CB8AC3E}">
        <p14:creationId xmlns:p14="http://schemas.microsoft.com/office/powerpoint/2010/main" val="1087218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BEDB336-BAFC-4768-9CD8-4C980691758F}" type="slidenum">
              <a:rPr lang="en-US" smtClean="0"/>
              <a:pPr eaLnBrk="1" hangingPunct="1"/>
              <a:t>35</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Competitive advantages are important for an organization</a:t>
            </a:r>
          </a:p>
          <a:p>
            <a:pPr eaLnBrk="1" hangingPunct="1"/>
            <a:r>
              <a:rPr lang="en-US" dirty="0"/>
              <a:t>It is even more important to understand that competitive advantages are typically temporary since competitors are quick to copy competitive advantages</a:t>
            </a:r>
          </a:p>
          <a:p>
            <a:pPr eaLnBrk="1" hangingPunct="1"/>
            <a:r>
              <a:rPr lang="en-US" dirty="0"/>
              <a:t>Can you list a few companies that achieved success through competitive advantages?</a:t>
            </a:r>
          </a:p>
          <a:p>
            <a:pPr lvl="1" eaLnBrk="1" hangingPunct="1"/>
            <a:r>
              <a:rPr lang="en-US" dirty="0"/>
              <a:t>United was the first airline to offer a competitive advantage with its frequent flyer mileage (this first-mover advantage was temporary)</a:t>
            </a:r>
          </a:p>
          <a:p>
            <a:pPr lvl="1" eaLnBrk="1" hangingPunct="1"/>
            <a:r>
              <a:rPr lang="en-US" dirty="0"/>
              <a:t>Sony had a competitive advantage with its portable stereo systems (this first-mover advantage was temporary)</a:t>
            </a:r>
          </a:p>
          <a:p>
            <a:pPr lvl="1" eaLnBrk="1" hangingPunct="1"/>
            <a:r>
              <a:rPr lang="en-US" dirty="0"/>
              <a:t>Microsoft had a competitive advantage with its unique Windows operating system </a:t>
            </a:r>
          </a:p>
          <a:p>
            <a:pPr lvl="1" eaLnBrk="1" hangingPunct="1"/>
            <a:r>
              <a:rPr lang="en-US" dirty="0"/>
              <a:t>Does Microsoft still has a competitive advantage with its Windows operating system?</a:t>
            </a:r>
          </a:p>
          <a:p>
            <a:pPr lvl="2" eaLnBrk="1" hangingPunct="1"/>
            <a:r>
              <a:rPr lang="en-US" dirty="0"/>
              <a:t>Perhaps, primarily due to its first-mover advantage since it is difficult to switch operating systems and users face interoperability if they are using different operating systems at the same organization.  </a:t>
            </a:r>
          </a:p>
          <a:p>
            <a:pPr lvl="2" eaLnBrk="1" hangingPunct="1"/>
            <a:r>
              <a:rPr lang="en-US" dirty="0"/>
              <a:t>How many students in your class are currently using Windows?  </a:t>
            </a:r>
          </a:p>
          <a:p>
            <a:pPr lvl="2" eaLnBrk="1" hangingPunct="1"/>
            <a:r>
              <a:rPr lang="en-US" dirty="0"/>
              <a:t>What are the competitors to Windows?  </a:t>
            </a:r>
          </a:p>
          <a:p>
            <a:pPr lvl="3" eaLnBrk="1" hangingPunct="1"/>
            <a:r>
              <a:rPr lang="en-US" dirty="0"/>
              <a:t>Linux and Macintosh</a:t>
            </a:r>
          </a:p>
          <a:p>
            <a:pPr lvl="2" eaLnBrk="1" hangingPunct="1"/>
            <a:r>
              <a:rPr lang="en-US" dirty="0"/>
              <a:t>Why are there only three primary competitors in this large operating system market? </a:t>
            </a:r>
          </a:p>
          <a:p>
            <a:pPr lvl="2" eaLnBrk="1" hangingPunct="1"/>
            <a:r>
              <a:rPr lang="en-US" dirty="0"/>
              <a:t>What would happen if you had 50 different operating systems to choose from?</a:t>
            </a:r>
          </a:p>
          <a:p>
            <a:pPr lvl="3" eaLnBrk="1" hangingPunct="1"/>
            <a:r>
              <a:rPr lang="en-US" dirty="0"/>
              <a:t>Issues with interoperability</a:t>
            </a:r>
          </a:p>
          <a:p>
            <a:pPr lvl="2" eaLnBrk="1" hangingPunct="1"/>
            <a:r>
              <a:rPr lang="en-US" dirty="0"/>
              <a:t>How many different types of Microsoft Office would be required to support all 50 different operating systems?</a:t>
            </a:r>
          </a:p>
          <a:p>
            <a:pPr lvl="3" eaLnBrk="1" hangingPunct="1"/>
            <a:r>
              <a:rPr lang="en-US" dirty="0"/>
              <a:t>50</a:t>
            </a:r>
          </a:p>
        </p:txBody>
      </p:sp>
    </p:spTree>
    <p:extLst>
      <p:ext uri="{BB962C8B-B14F-4D97-AF65-F5344CB8AC3E}">
        <p14:creationId xmlns:p14="http://schemas.microsoft.com/office/powerpoint/2010/main" val="1375879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competitive advantages</a:t>
            </a:r>
            <a:r>
              <a:rPr lang="en-US" baseline="0" dirty="0"/>
              <a:t> discussed in this chapter include SWOT analysis, the Five Forces Model, the Three Generic Strategies, and the Value Chain Analysis.</a:t>
            </a:r>
          </a:p>
          <a:p>
            <a:pPr marL="119063" lvl="1" indent="-119063" eaLnBrk="1" hangingPunct="1">
              <a:buFontTx/>
              <a:buChar char="•"/>
              <a:defRPr/>
            </a:pPr>
            <a:r>
              <a:rPr lang="en-US" sz="2400" dirty="0"/>
              <a:t>Environmental scanning is the acquisition and analysis of events and trends in the environment external to an organization.</a:t>
            </a:r>
          </a:p>
          <a:p>
            <a:pPr eaLnBrk="1" hangingPunct="1">
              <a:defRPr/>
            </a:pPr>
            <a:r>
              <a:rPr lang="en-US" dirty="0"/>
              <a:t>Technology has the opportunity to play an important role in environmental scanning for competitive intelligence.</a:t>
            </a:r>
          </a:p>
          <a:p>
            <a:pPr eaLnBrk="1" hangingPunct="1">
              <a:defRPr/>
            </a:pPr>
            <a:r>
              <a:rPr lang="en-US" dirty="0"/>
              <a:t>For example, Frito-Lay, a premier provider of snack foods such as Cracker Jacks and Cheetos, does not just send its representatives into grocery stores to stock shelves.</a:t>
            </a:r>
            <a:r>
              <a:rPr lang="en-US" baseline="0" dirty="0"/>
              <a:t> T</a:t>
            </a:r>
            <a:r>
              <a:rPr lang="en-US" dirty="0"/>
              <a:t>hey carry handheld computers and record the product offerings, inventory, and even product locations of competitors. Frito-Lay uses this information to gain business intelligence on everything from how well competing products are selling to the strategic placement of its own products. </a:t>
            </a:r>
          </a:p>
          <a:p>
            <a:pPr eaLnBrk="1" hangingPunct="1">
              <a:defRPr/>
            </a:pPr>
            <a:r>
              <a:rPr lang="en-US" dirty="0"/>
              <a:t>Ask your students why they would use</a:t>
            </a:r>
            <a:r>
              <a:rPr lang="en-US" baseline="0" dirty="0"/>
              <a:t> a SWOT analysis</a:t>
            </a:r>
            <a:endParaRPr lang="en-US" dirty="0"/>
          </a:p>
          <a:p>
            <a:pPr lvl="1" eaLnBrk="1" hangingPunct="1">
              <a:defRPr/>
            </a:pPr>
            <a:r>
              <a:rPr lang="en-US" dirty="0"/>
              <a:t>Ans: to evaluate a</a:t>
            </a:r>
            <a:r>
              <a:rPr lang="en-US" baseline="0" dirty="0"/>
              <a:t> project position</a:t>
            </a:r>
            <a:endParaRPr lang="en-US" dirty="0"/>
          </a:p>
          <a:p>
            <a:pPr eaLnBrk="1" hangingPunct="1">
              <a:defRPr/>
            </a:pPr>
            <a:r>
              <a:rPr lang="en-US" dirty="0"/>
              <a:t>Ask your students why they would use the five forces model</a:t>
            </a:r>
          </a:p>
          <a:p>
            <a:pPr lvl="1" eaLnBrk="1" hangingPunct="1">
              <a:defRPr/>
            </a:pPr>
            <a:r>
              <a:rPr lang="en-US" dirty="0"/>
              <a:t>Ans: to evaluate the attractiveness of an industry</a:t>
            </a:r>
          </a:p>
          <a:p>
            <a:pPr eaLnBrk="1" hangingPunct="1">
              <a:defRPr/>
            </a:pPr>
            <a:r>
              <a:rPr lang="en-US" dirty="0"/>
              <a:t>Ask your students why they would use the three generic strategies</a:t>
            </a:r>
          </a:p>
          <a:p>
            <a:pPr lvl="1" eaLnBrk="1" hangingPunct="1">
              <a:defRPr/>
            </a:pPr>
            <a:r>
              <a:rPr lang="en-US" dirty="0"/>
              <a:t>Ans: to choose a business focus – example Walmart uses a low-cost strategy</a:t>
            </a:r>
          </a:p>
          <a:p>
            <a:pPr eaLnBrk="1" hangingPunct="1">
              <a:defRPr/>
            </a:pPr>
            <a:r>
              <a:rPr lang="en-US" dirty="0"/>
              <a:t>Ask your students why they would use a value chain analysis</a:t>
            </a:r>
          </a:p>
          <a:p>
            <a:pPr lvl="1" eaLnBrk="1" hangingPunct="1">
              <a:defRPr/>
            </a:pPr>
            <a:r>
              <a:rPr lang="en-US" dirty="0"/>
              <a:t>Ans: to execute business strategies</a:t>
            </a:r>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36</a:t>
            </a:fld>
            <a:endParaRPr lang="en-US" dirty="0"/>
          </a:p>
        </p:txBody>
      </p:sp>
    </p:spTree>
    <p:extLst>
      <p:ext uri="{BB962C8B-B14F-4D97-AF65-F5344CB8AC3E}">
        <p14:creationId xmlns:p14="http://schemas.microsoft.com/office/powerpoint/2010/main" val="84638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Strengths and weaknesses originate inside an organization, or internally. </a:t>
            </a:r>
          </a:p>
          <a:p>
            <a:r>
              <a:rPr lang="en-US" sz="1000" b="0" i="0" u="none" strike="noStrike" kern="1200" baseline="0" dirty="0">
                <a:solidFill>
                  <a:schemeClr val="tx1"/>
                </a:solidFill>
                <a:latin typeface="Albertus (W1)" charset="0"/>
                <a:ea typeface="+mn-ea"/>
                <a:cs typeface="+mn-cs"/>
              </a:rPr>
              <a:t>Opportunities and threats originate outside an organization, or externally and cannot always be anticipated or controlled.</a:t>
            </a:r>
          </a:p>
          <a:p>
            <a:r>
              <a:rPr lang="en-US" sz="1000" b="0" i="0" u="none" strike="noStrike" kern="1200" baseline="0" dirty="0">
                <a:solidFill>
                  <a:schemeClr val="tx1"/>
                </a:solidFill>
                <a:latin typeface="Albertus (W1)" charset="0"/>
                <a:ea typeface="+mn-ea"/>
                <a:cs typeface="+mn-cs"/>
              </a:rPr>
              <a:t>Ask your students to complete a SWOT analysis.</a:t>
            </a:r>
            <a:endParaRPr lang="en-US" dirty="0"/>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37</a:t>
            </a:fld>
            <a:endParaRPr lang="en-US" dirty="0"/>
          </a:p>
        </p:txBody>
      </p:sp>
    </p:spTree>
    <p:extLst>
      <p:ext uri="{BB962C8B-B14F-4D97-AF65-F5344CB8AC3E}">
        <p14:creationId xmlns:p14="http://schemas.microsoft.com/office/powerpoint/2010/main" val="914086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300562D-A7AB-4154-8376-78B54DA78F67}" type="slidenum">
              <a:rPr lang="en-US" smtClean="0"/>
              <a:pPr eaLnBrk="1" hangingPunct="1"/>
              <a:t>38</a:t>
            </a:fld>
            <a:endParaRPr lang="en-US"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b="1" dirty="0"/>
              <a:t>CLASSROOM EXERCISE</a:t>
            </a:r>
            <a:endParaRPr lang="en-US" sz="900" dirty="0"/>
          </a:p>
          <a:p>
            <a:pPr eaLnBrk="1" hangingPunct="1">
              <a:buFontTx/>
              <a:buNone/>
            </a:pPr>
            <a:r>
              <a:rPr lang="en-US" b="1" dirty="0"/>
              <a:t>Analyzing Porter’s Five Forces</a:t>
            </a:r>
            <a:endParaRPr lang="en-US" sz="900" dirty="0"/>
          </a:p>
          <a:p>
            <a:pPr eaLnBrk="1" hangingPunct="1"/>
            <a:r>
              <a:rPr lang="en-US" dirty="0"/>
              <a:t>Porter's Five Forces is an easy framework to understand and offers a quick way to analyze a market.  Porter’s Five Forces was introduced in the text and you can review the below examples to ensure you have a solid understanding of each force.  For this assignment, choose a product from the following list and perform a Porter’s Five Forces analysis.  Feel free to use the below Porter’s Five Forces template for your assignment.</a:t>
            </a:r>
          </a:p>
          <a:p>
            <a:pPr lvl="1" eaLnBrk="1" hangingPunct="1"/>
            <a:r>
              <a:rPr lang="en-US" dirty="0"/>
              <a:t>Laptop</a:t>
            </a:r>
          </a:p>
          <a:p>
            <a:pPr lvl="1" eaLnBrk="1" hangingPunct="1"/>
            <a:r>
              <a:rPr lang="en-US" dirty="0"/>
              <a:t>Fitbit</a:t>
            </a:r>
          </a:p>
          <a:p>
            <a:pPr lvl="1" eaLnBrk="1" hangingPunct="1"/>
            <a:r>
              <a:rPr lang="en-US" dirty="0"/>
              <a:t>Cell Phone</a:t>
            </a:r>
          </a:p>
          <a:p>
            <a:pPr lvl="1" eaLnBrk="1" hangingPunct="1"/>
            <a:r>
              <a:rPr lang="en-US" dirty="0"/>
              <a:t>Polaroid Camera </a:t>
            </a:r>
          </a:p>
          <a:p>
            <a:pPr lvl="1" eaLnBrk="1" hangingPunct="1"/>
            <a:r>
              <a:rPr lang="en-US" dirty="0"/>
              <a:t>Telephone</a:t>
            </a:r>
          </a:p>
          <a:p>
            <a:pPr lvl="1" eaLnBrk="1" hangingPunct="1"/>
            <a:r>
              <a:rPr lang="en-US" dirty="0"/>
              <a:t>Textbook  </a:t>
            </a:r>
          </a:p>
          <a:p>
            <a:pPr eaLnBrk="1" hangingPunct="1"/>
            <a:r>
              <a:rPr lang="en-US" dirty="0"/>
              <a:t>Be sure to add in examples of loyalty programs or switching costs you could implement to help retain your market share.</a:t>
            </a:r>
          </a:p>
        </p:txBody>
      </p:sp>
    </p:spTree>
    <p:extLst>
      <p:ext uri="{BB962C8B-B14F-4D97-AF65-F5344CB8AC3E}">
        <p14:creationId xmlns:p14="http://schemas.microsoft.com/office/powerpoint/2010/main" val="1183793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402B548-2100-4B3A-B030-5BD3CC9041FD}" type="slidenum">
              <a:rPr lang="en-US" smtClean="0"/>
              <a:pPr eaLnBrk="1" hangingPunct="1"/>
              <a:t>39</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Buyer power can also be called customer power</a:t>
            </a:r>
          </a:p>
          <a:p>
            <a:pPr eaLnBrk="1" hangingPunct="1"/>
            <a:r>
              <a:rPr lang="en-US" dirty="0"/>
              <a:t>Calling buyer power customer power sometimes helps students understand the difference between buyer power and supplier power</a:t>
            </a:r>
          </a:p>
          <a:p>
            <a:pPr eaLnBrk="1" hangingPunct="1"/>
            <a:r>
              <a:rPr lang="en-US" dirty="0"/>
              <a:t>To reduce buyer power (and create a competitive advantage), an organization must make it more attractive for customers to buy from them than from their competition</a:t>
            </a:r>
          </a:p>
          <a:p>
            <a:pPr eaLnBrk="1" hangingPunct="1"/>
            <a:r>
              <a:rPr lang="en-US" dirty="0"/>
              <a:t>One of the best IT-based examples is the loyalty programs that many organizations offer</a:t>
            </a:r>
          </a:p>
          <a:p>
            <a:pPr eaLnBrk="1" hangingPunct="1"/>
            <a:r>
              <a:rPr lang="en-US" dirty="0"/>
              <a:t>Which kinds of loyalty programs are you currently using?</a:t>
            </a:r>
          </a:p>
          <a:p>
            <a:pPr lvl="1" eaLnBrk="1" hangingPunct="1"/>
            <a:r>
              <a:rPr lang="en-US" dirty="0"/>
              <a:t>Frequent-flyer miles</a:t>
            </a:r>
          </a:p>
          <a:p>
            <a:pPr lvl="1" eaLnBrk="1" hangingPunct="1"/>
            <a:r>
              <a:rPr lang="en-US" dirty="0"/>
              <a:t>Grocery store discounts,</a:t>
            </a:r>
            <a:r>
              <a:rPr lang="en-US" baseline="0" dirty="0"/>
              <a:t> such as a </a:t>
            </a:r>
            <a:r>
              <a:rPr lang="en-US" dirty="0"/>
              <a:t>“Safeway Card”</a:t>
            </a:r>
          </a:p>
          <a:p>
            <a:pPr lvl="1" eaLnBrk="1" hangingPunct="1"/>
            <a:r>
              <a:rPr lang="en-US" dirty="0"/>
              <a:t>Restaurant discounts such as Subway’s get your 12</a:t>
            </a:r>
            <a:r>
              <a:rPr lang="en-US" baseline="30000" dirty="0"/>
              <a:t>th</a:t>
            </a:r>
            <a:r>
              <a:rPr lang="en-US" dirty="0"/>
              <a:t> sandwich free</a:t>
            </a:r>
          </a:p>
          <a:p>
            <a:pPr lvl="1" eaLnBrk="1" hangingPunct="1"/>
            <a:r>
              <a:rPr lang="en-US" dirty="0"/>
              <a:t>Coffee clubs where you get your 10</a:t>
            </a:r>
            <a:r>
              <a:rPr lang="en-US" baseline="30000" dirty="0"/>
              <a:t>th</a:t>
            </a:r>
            <a:r>
              <a:rPr lang="en-US" dirty="0"/>
              <a:t> cup of coffee free</a:t>
            </a:r>
          </a:p>
        </p:txBody>
      </p:sp>
    </p:spTree>
    <p:extLst>
      <p:ext uri="{BB962C8B-B14F-4D97-AF65-F5344CB8AC3E}">
        <p14:creationId xmlns:p14="http://schemas.microsoft.com/office/powerpoint/2010/main" val="3080904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F6FE4E9-9498-48C9-B09B-87B7CEDA3639}" type="slidenum">
              <a:rPr lang="en-US" smtClean="0"/>
              <a:pPr eaLnBrk="1" hangingPunct="1"/>
              <a:t>40</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 supplier organization in a market will want buyer (customer) power to be low</a:t>
            </a:r>
          </a:p>
          <a:p>
            <a:pPr eaLnBrk="1" hangingPunct="1"/>
            <a:r>
              <a:rPr lang="en-US" dirty="0"/>
              <a:t>The supplier wants to be able to set any price it wants for its goods, and if buyers (customers) have low power, then they do not have any choice but to pay the high price since there are only one or two suppliers</a:t>
            </a:r>
          </a:p>
          <a:p>
            <a:pPr eaLnBrk="1" hangingPunct="1"/>
            <a:r>
              <a:rPr lang="en-US" dirty="0"/>
              <a:t>What is an example of an organization with “high” supplier power?</a:t>
            </a:r>
          </a:p>
          <a:p>
            <a:pPr lvl="1" eaLnBrk="1" hangingPunct="1"/>
            <a:r>
              <a:rPr lang="en-US" dirty="0"/>
              <a:t>Microsoft, Government regulated products such as energy markets, and telecommunication markets in some countries</a:t>
            </a:r>
          </a:p>
          <a:p>
            <a:pPr eaLnBrk="1" hangingPunct="1"/>
            <a:r>
              <a:rPr lang="en-US" dirty="0"/>
              <a:t>How an organization can be both a supplier and a buyer in a supply chain?</a:t>
            </a:r>
          </a:p>
          <a:p>
            <a:pPr lvl="1" eaLnBrk="1" hangingPunct="1"/>
            <a:r>
              <a:rPr lang="en-US" dirty="0"/>
              <a:t>Discuss how Dell computers is both a buyer and supplier in the supply chain</a:t>
            </a:r>
          </a:p>
          <a:p>
            <a:pPr lvl="1" eaLnBrk="1" hangingPunct="1"/>
            <a:r>
              <a:rPr lang="en-US" dirty="0"/>
              <a:t>Dell is a buyer (customer) of parts, and a supplier to its customers who buy computers</a:t>
            </a:r>
          </a:p>
          <a:p>
            <a:pPr eaLnBrk="1" hangingPunct="1"/>
            <a:r>
              <a:rPr lang="en-US" dirty="0"/>
              <a:t>If supplier power is high, the supplier can influence the industry by:</a:t>
            </a:r>
          </a:p>
          <a:p>
            <a:pPr lvl="1" eaLnBrk="1" hangingPunct="1"/>
            <a:r>
              <a:rPr lang="en-US" dirty="0"/>
              <a:t>Charging higher prices</a:t>
            </a:r>
          </a:p>
          <a:p>
            <a:pPr lvl="1" eaLnBrk="1" hangingPunct="1"/>
            <a:r>
              <a:rPr lang="en-US" dirty="0"/>
              <a:t>Limiting quality or services</a:t>
            </a:r>
          </a:p>
          <a:p>
            <a:pPr lvl="1" eaLnBrk="1" hangingPunct="1"/>
            <a:r>
              <a:rPr lang="en-US" dirty="0"/>
              <a:t>Shifting costs to industry participants</a:t>
            </a:r>
          </a:p>
        </p:txBody>
      </p:sp>
    </p:spTree>
    <p:extLst>
      <p:ext uri="{BB962C8B-B14F-4D97-AF65-F5344CB8AC3E}">
        <p14:creationId xmlns:p14="http://schemas.microsoft.com/office/powerpoint/2010/main" val="2802461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7532348-BCB9-4833-9967-009B547BC6E0}" type="slidenum">
              <a:rPr lang="en-US" smtClean="0"/>
              <a:pPr eaLnBrk="1" hangingPunct="1"/>
              <a:t>41</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Ideally, an organization wants to be in a market in which there are few substitutes for its products or services</a:t>
            </a:r>
          </a:p>
          <a:p>
            <a:pPr eaLnBrk="1" hangingPunct="1"/>
            <a:r>
              <a:rPr lang="en-US" dirty="0"/>
              <a:t>This is difficult to achieve, and most organizations create a competitive advantage through switching costs.</a:t>
            </a:r>
            <a:r>
              <a:rPr lang="en-US" baseline="0" dirty="0"/>
              <a:t> T</a:t>
            </a:r>
            <a:r>
              <a:rPr lang="en-US" dirty="0"/>
              <a:t>he more painful it is for a customer to switch suppliers, the less likely they are to switch</a:t>
            </a:r>
          </a:p>
          <a:p>
            <a:pPr eaLnBrk="1" hangingPunct="1"/>
            <a:r>
              <a:rPr lang="en-US" dirty="0"/>
              <a:t>If a customer has to experience pain when switching to a different service provider, then they are unlikely to switch</a:t>
            </a:r>
          </a:p>
          <a:p>
            <a:pPr eaLnBrk="1" hangingPunct="1"/>
            <a:r>
              <a:rPr lang="en-US" dirty="0"/>
              <a:t>For example, switching doctors usually involves sending all medical records and explaining all past medical history to the new doctor.  Insurance also has to be transferred, along with detailed forms that the customer will be required to complete (such as family history, personal history, HIPAA, etc.)  For these reasons customers have to be extremely dissatisfied with a doctor before they will endure the pain of finding or switching to a new doctor</a:t>
            </a:r>
          </a:p>
          <a:p>
            <a:pPr eaLnBrk="1" hangingPunct="1"/>
            <a:r>
              <a:rPr lang="en-US" dirty="0"/>
              <a:t>Students typically confuse rivalry with substitute products so be sure to ask students for examples of substitute products</a:t>
            </a:r>
          </a:p>
          <a:p>
            <a:pPr eaLnBrk="1" hangingPunct="1"/>
            <a:r>
              <a:rPr lang="en-US" dirty="0"/>
              <a:t>What would be a substitute product for Starbuck’s coffee?</a:t>
            </a:r>
          </a:p>
          <a:p>
            <a:pPr lvl="1" eaLnBrk="1" hangingPunct="1"/>
            <a:r>
              <a:rPr lang="en-US" dirty="0"/>
              <a:t>Jamba Juice</a:t>
            </a:r>
          </a:p>
          <a:p>
            <a:pPr lvl="1" eaLnBrk="1" hangingPunct="1"/>
            <a:r>
              <a:rPr lang="en-US" dirty="0"/>
              <a:t>Tea House</a:t>
            </a:r>
          </a:p>
          <a:p>
            <a:pPr lvl="1" eaLnBrk="1" hangingPunct="1"/>
            <a:r>
              <a:rPr lang="en-US" dirty="0"/>
              <a:t>Vitamin drink</a:t>
            </a:r>
          </a:p>
          <a:p>
            <a:pPr lvl="1" eaLnBrk="1" hangingPunct="1"/>
            <a:r>
              <a:rPr lang="en-US" dirty="0"/>
              <a:t>Soda</a:t>
            </a:r>
          </a:p>
        </p:txBody>
      </p:sp>
    </p:spTree>
    <p:extLst>
      <p:ext uri="{BB962C8B-B14F-4D97-AF65-F5344CB8AC3E}">
        <p14:creationId xmlns:p14="http://schemas.microsoft.com/office/powerpoint/2010/main" val="2678560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BDE28A8-29DD-4812-8C0D-AD99C49EC850}" type="slidenum">
              <a:rPr lang="en-US" smtClean="0"/>
              <a:pPr eaLnBrk="1" hangingPunct="1"/>
              <a:t>42</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What is an industry that has a high entry barrier?</a:t>
            </a:r>
          </a:p>
          <a:p>
            <a:pPr lvl="1" eaLnBrk="1" hangingPunct="1"/>
            <a:r>
              <a:rPr lang="en-US" dirty="0"/>
              <a:t>Energy: the organization has to have the infrastructure to support energy</a:t>
            </a:r>
          </a:p>
          <a:p>
            <a:pPr lvl="1" eaLnBrk="1" hangingPunct="1"/>
            <a:r>
              <a:rPr lang="en-US" dirty="0"/>
              <a:t>Telecommunications: the organization has to invest in a telecommunications infrastructure prior to offering services</a:t>
            </a:r>
          </a:p>
          <a:p>
            <a:pPr lvl="1" eaLnBrk="1" hangingPunct="1"/>
            <a:r>
              <a:rPr lang="en-US" dirty="0"/>
              <a:t>Banking: the bank must offer its customers an array of IT-enabled services including ATMs and online account services</a:t>
            </a:r>
          </a:p>
          <a:p>
            <a:pPr eaLnBrk="1" hangingPunct="1"/>
            <a:r>
              <a:rPr lang="en-US" dirty="0"/>
              <a:t>What is an industry that has a low entry barrier?</a:t>
            </a:r>
          </a:p>
          <a:p>
            <a:pPr lvl="1" eaLnBrk="1" hangingPunct="1"/>
            <a:r>
              <a:rPr lang="en-US" dirty="0"/>
              <a:t>Restaurants:</a:t>
            </a:r>
            <a:r>
              <a:rPr lang="en-US" baseline="0" dirty="0"/>
              <a:t> </a:t>
            </a:r>
            <a:r>
              <a:rPr lang="en-US" dirty="0"/>
              <a:t>simply lease a space, obtain a license, and you can sell food</a:t>
            </a:r>
          </a:p>
          <a:p>
            <a:pPr lvl="1" eaLnBrk="1" hangingPunct="1"/>
            <a:r>
              <a:rPr lang="en-US" dirty="0"/>
              <a:t>Catering: simply offer food and deliver</a:t>
            </a:r>
          </a:p>
          <a:p>
            <a:pPr lvl="1" eaLnBrk="1" hangingPunct="1"/>
            <a:r>
              <a:rPr lang="en-US" dirty="0"/>
              <a:t>Movie rental: simply buy the movies, pay the licensing fee, and offer the movies for rental (although if you want to be a Netflix the entry barrier is high because you have to have the facilities and systems to mimic their movie supply chain)</a:t>
            </a:r>
          </a:p>
        </p:txBody>
      </p:sp>
    </p:spTree>
    <p:extLst>
      <p:ext uri="{BB962C8B-B14F-4D97-AF65-F5344CB8AC3E}">
        <p14:creationId xmlns:p14="http://schemas.microsoft.com/office/powerpoint/2010/main" val="1503814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44F773D-840A-4197-BBB5-1AFC524B1E5B}" type="slidenum">
              <a:rPr lang="en-US" smtClean="0"/>
              <a:pPr eaLnBrk="1" hangingPunct="1"/>
              <a:t>43</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What are a few industries where competition is high?</a:t>
            </a:r>
          </a:p>
          <a:p>
            <a:pPr lvl="1" eaLnBrk="1" hangingPunct="1"/>
            <a:r>
              <a:rPr lang="en-US" dirty="0"/>
              <a:t>Restaurants, products, telecommunications, banking</a:t>
            </a:r>
          </a:p>
          <a:p>
            <a:pPr eaLnBrk="1" hangingPunct="1"/>
            <a:r>
              <a:rPr lang="en-US" dirty="0"/>
              <a:t>What are a few industries where competition is low?</a:t>
            </a:r>
          </a:p>
          <a:p>
            <a:pPr lvl="1" eaLnBrk="1" hangingPunct="1"/>
            <a:r>
              <a:rPr lang="en-US" dirty="0"/>
              <a:t>This is typically highly regulated industries such as energy markets and stock exchanges </a:t>
            </a:r>
          </a:p>
          <a:p>
            <a:pPr eaLnBrk="1" hangingPunct="1"/>
            <a:r>
              <a:rPr lang="en-US" dirty="0"/>
              <a:t>Ask your students to provide a few examples of differentiation</a:t>
            </a:r>
          </a:p>
          <a:p>
            <a:pPr lvl="1" eaLnBrk="1" hangingPunct="1"/>
            <a:r>
              <a:rPr lang="en-US" dirty="0"/>
              <a:t>Different brands of Coke, Ragu spaghetti sauce, Pepsi</a:t>
            </a:r>
          </a:p>
          <a:p>
            <a:pPr lvl="1" eaLnBrk="1" hangingPunct="1"/>
            <a:r>
              <a:rPr lang="en-US" dirty="0"/>
              <a:t>Additional features on a cell phone</a:t>
            </a:r>
          </a:p>
          <a:p>
            <a:pPr marL="0" indent="0" eaLnBrk="1" hangingPunct="1">
              <a:buNone/>
            </a:pPr>
            <a:r>
              <a:rPr lang="en-US" b="1" dirty="0"/>
              <a:t>GREAT BUSINESS DECISIONS – Henry Luce Decides to Rank Companies in the Fortune 500</a:t>
            </a:r>
            <a:endParaRPr lang="en-US" dirty="0"/>
          </a:p>
          <a:p>
            <a:pPr lvl="0" eaLnBrk="1" hangingPunct="1"/>
            <a:r>
              <a:rPr lang="en-US" dirty="0"/>
              <a:t>Henry Luce founded </a:t>
            </a:r>
            <a:r>
              <a:rPr lang="en-US" i="1" dirty="0"/>
              <a:t>Time</a:t>
            </a:r>
            <a:r>
              <a:rPr lang="en-US" dirty="0"/>
              <a:t> magazine in 1923 and </a:t>
            </a:r>
            <a:r>
              <a:rPr lang="en-US" i="1" dirty="0"/>
              <a:t>Fortune</a:t>
            </a:r>
            <a:r>
              <a:rPr lang="en-US" dirty="0"/>
              <a:t> magazine in 1929. Luce decided to create a ranking of America’s top 500 companies, called The Fortune 500, which has served as the corporate benchmark for the twentieth century – as well as being a clever marketing tactic for the magazine. The Fortune 500 remains a powerful barometer of who’s up and down in the corporate world. It is also a brilliant marketing tool since every single time its name is mentioned, so is the name of the magazine. However, being ranked on the Fortune 500 does not guarantee that the organization will achieve future success, and its measures of current achievement can also be limited and a bit confusing. </a:t>
            </a:r>
            <a:endParaRPr lang="en-US" i="1" dirty="0"/>
          </a:p>
          <a:p>
            <a:pPr lvl="0" eaLnBrk="1" hangingPunct="1"/>
            <a:r>
              <a:rPr lang="en-US" i="1" dirty="0"/>
              <a:t>BusinessWeek</a:t>
            </a:r>
            <a:r>
              <a:rPr lang="en-US" dirty="0"/>
              <a:t> magazine created a similar ranking by introducing its biannual ranking of business schools. The issue routinely outsells all other issues of the magazine in the year.</a:t>
            </a:r>
          </a:p>
        </p:txBody>
      </p:sp>
    </p:spTree>
    <p:extLst>
      <p:ext uri="{BB962C8B-B14F-4D97-AF65-F5344CB8AC3E}">
        <p14:creationId xmlns:p14="http://schemas.microsoft.com/office/powerpoint/2010/main" val="1195969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D3398DD-5665-4B9F-9676-956BDF501738}" type="slidenum">
              <a:rPr lang="en-US" smtClean="0"/>
              <a:pPr eaLnBrk="1" hangingPunct="1"/>
              <a:t>44</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dirty="0"/>
              <a:t>Potential Answers Include:</a:t>
            </a:r>
          </a:p>
          <a:p>
            <a:pPr eaLnBrk="1" hangingPunct="1"/>
            <a:r>
              <a:rPr lang="en-US" dirty="0"/>
              <a:t>Buyer Power: high, many airlines to choose from</a:t>
            </a:r>
          </a:p>
          <a:p>
            <a:pPr eaLnBrk="1" hangingPunct="1"/>
            <a:r>
              <a:rPr lang="en-US" dirty="0"/>
              <a:t>Supplier Power:</a:t>
            </a:r>
            <a:r>
              <a:rPr lang="en-US" baseline="0" dirty="0"/>
              <a:t> </a:t>
            </a:r>
            <a:r>
              <a:rPr lang="en-US" dirty="0"/>
              <a:t>high, limited manufacturers, unions</a:t>
            </a:r>
          </a:p>
          <a:p>
            <a:pPr eaLnBrk="1" hangingPunct="1"/>
            <a:r>
              <a:rPr lang="en-US" dirty="0"/>
              <a:t>Threat of Substitute products/services: high, many alternate transportation choices</a:t>
            </a:r>
          </a:p>
          <a:p>
            <a:pPr eaLnBrk="1" hangingPunct="1"/>
            <a:r>
              <a:rPr lang="en-US" dirty="0"/>
              <a:t>Threat of new Entrants: high, new airlines enter market continuously</a:t>
            </a:r>
          </a:p>
          <a:p>
            <a:pPr eaLnBrk="1" hangingPunct="1"/>
            <a:r>
              <a:rPr lang="en-US" dirty="0"/>
              <a:t>Rivalry among competitors:</a:t>
            </a:r>
            <a:r>
              <a:rPr lang="en-US" baseline="0" dirty="0"/>
              <a:t> </a:t>
            </a:r>
            <a:r>
              <a:rPr lang="en-US" dirty="0"/>
              <a:t>high, online sales  </a:t>
            </a:r>
          </a:p>
          <a:p>
            <a:pPr eaLnBrk="1" hangingPunct="1">
              <a:buFontTx/>
              <a:buNone/>
            </a:pPr>
            <a:r>
              <a:rPr lang="en-US" b="1" dirty="0"/>
              <a:t>CLASSROOM EXERCISE</a:t>
            </a:r>
          </a:p>
          <a:p>
            <a:pPr eaLnBrk="1" hangingPunct="1">
              <a:buFontTx/>
              <a:buNone/>
            </a:pPr>
            <a:r>
              <a:rPr lang="en-US" b="1" dirty="0"/>
              <a:t>Porter’s Five Forces</a:t>
            </a:r>
          </a:p>
          <a:p>
            <a:pPr eaLnBrk="1" hangingPunct="1"/>
            <a:r>
              <a:rPr lang="en-US" dirty="0"/>
              <a:t>Ask your students to name a few industries where competition is high?</a:t>
            </a:r>
          </a:p>
          <a:p>
            <a:pPr lvl="1" eaLnBrk="1" hangingPunct="1"/>
            <a:r>
              <a:rPr lang="en-US" dirty="0"/>
              <a:t>Restaurants, products, telecommunications, banking</a:t>
            </a:r>
          </a:p>
          <a:p>
            <a:pPr eaLnBrk="1" hangingPunct="1"/>
            <a:r>
              <a:rPr lang="en-US" dirty="0"/>
              <a:t>Ask your students to name a few industries where competition is low?</a:t>
            </a:r>
          </a:p>
          <a:p>
            <a:pPr lvl="1" eaLnBrk="1" hangingPunct="1"/>
            <a:r>
              <a:rPr lang="en-US" dirty="0"/>
              <a:t>This is typically highly regulated industries such as energy markets and stock exchanges </a:t>
            </a:r>
          </a:p>
          <a:p>
            <a:pPr eaLnBrk="1" hangingPunct="1"/>
            <a:r>
              <a:rPr lang="en-US" dirty="0"/>
              <a:t>Porter’s Five Forces is an easy framework to understand and offers students a quick way to analyze a business. Porter’s Five Forces is also reinforced throughout the text and it is important that your students have a solid understanding of each force. For this exercise, break your students into groups and ask them to choose two products to perform a Porter’s Five Forces analysis. The two products must compete in the same market.</a:t>
            </a:r>
            <a:endParaRPr lang="en-US" b="1" dirty="0"/>
          </a:p>
          <a:p>
            <a:pPr eaLnBrk="1" hangingPunct="1"/>
            <a:r>
              <a:rPr lang="en-US" b="1" dirty="0"/>
              <a:t>Potential Products</a:t>
            </a:r>
            <a:endParaRPr lang="en-US" dirty="0"/>
          </a:p>
          <a:p>
            <a:pPr lvl="1" eaLnBrk="1" hangingPunct="1"/>
            <a:r>
              <a:rPr lang="en-US" dirty="0"/>
              <a:t>Laptop Computer and Desktop Computer</a:t>
            </a:r>
          </a:p>
          <a:p>
            <a:pPr lvl="1" eaLnBrk="1" hangingPunct="1"/>
            <a:r>
              <a:rPr lang="en-US" dirty="0"/>
              <a:t>PDA and Laptop Computer</a:t>
            </a:r>
          </a:p>
          <a:p>
            <a:pPr lvl="1" eaLnBrk="1" hangingPunct="1"/>
            <a:r>
              <a:rPr lang="en-US" dirty="0"/>
              <a:t>iPod and Walkman</a:t>
            </a:r>
          </a:p>
          <a:p>
            <a:pPr lvl="1" eaLnBrk="1" hangingPunct="1"/>
            <a:r>
              <a:rPr lang="en-US" dirty="0"/>
              <a:t>DVD Player and VCR Player</a:t>
            </a:r>
          </a:p>
          <a:p>
            <a:pPr lvl="1" eaLnBrk="1" hangingPunct="1"/>
            <a:r>
              <a:rPr lang="en-US" dirty="0"/>
              <a:t>Digital camera and Polaroid Camera</a:t>
            </a:r>
          </a:p>
          <a:p>
            <a:pPr lvl="1" eaLnBrk="1" hangingPunct="1"/>
            <a:r>
              <a:rPr lang="en-US" dirty="0"/>
              <a:t>Cell Phone and Blackberry PDA</a:t>
            </a:r>
          </a:p>
          <a:p>
            <a:pPr lvl="1" eaLnBrk="1" hangingPunct="1"/>
            <a:r>
              <a:rPr lang="en-US" dirty="0"/>
              <a:t>Coca-Cola Plastic Bottle and Coca-Cola Glass Bottle</a:t>
            </a:r>
          </a:p>
          <a:p>
            <a:pPr lvl="1" eaLnBrk="1" hangingPunct="1"/>
            <a:r>
              <a:rPr lang="en-US" dirty="0"/>
              <a:t>GPS Device and a Road Atlas</a:t>
            </a:r>
          </a:p>
          <a:p>
            <a:pPr lvl="1" eaLnBrk="1" hangingPunct="1"/>
            <a:r>
              <a:rPr lang="en-US" dirty="0"/>
              <a:t>Roller skates and Rollerblades</a:t>
            </a:r>
          </a:p>
          <a:p>
            <a:pPr lvl="1" eaLnBrk="1" hangingPunct="1"/>
            <a:r>
              <a:rPr lang="en-US" dirty="0"/>
              <a:t>Digital Books to Printed Books</a:t>
            </a:r>
          </a:p>
          <a:p>
            <a:pPr lvl="1" eaLnBrk="1" hangingPunct="1"/>
            <a:r>
              <a:rPr lang="en-US" dirty="0"/>
              <a:t>Digital Paper to  Paper</a:t>
            </a:r>
          </a:p>
        </p:txBody>
      </p:sp>
    </p:spTree>
    <p:extLst>
      <p:ext uri="{BB962C8B-B14F-4D97-AF65-F5344CB8AC3E}">
        <p14:creationId xmlns:p14="http://schemas.microsoft.com/office/powerpoint/2010/main" val="139356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93A8B6D-38FF-4A9F-9E86-53E9150FC3DA}" type="slidenum">
              <a:rPr lang="en-US" smtClean="0"/>
              <a:pPr eaLnBrk="1" hangingPunct="1"/>
              <a:t>5</a:t>
            </a:fld>
            <a:endParaRPr 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sz="900" dirty="0"/>
              <a:t>Why do you think you need to study management information systems?</a:t>
            </a:r>
          </a:p>
          <a:p>
            <a:pPr lvl="1" eaLnBrk="1" hangingPunct="1">
              <a:lnSpc>
                <a:spcPct val="80000"/>
              </a:lnSpc>
            </a:pPr>
            <a:r>
              <a:rPr lang="en-US" sz="900" dirty="0"/>
              <a:t>Technology is everywhere in business</a:t>
            </a:r>
          </a:p>
          <a:p>
            <a:pPr lvl="1" eaLnBrk="1" hangingPunct="1">
              <a:lnSpc>
                <a:spcPct val="80000"/>
              </a:lnSpc>
            </a:pPr>
            <a:r>
              <a:rPr lang="en-US" sz="900" dirty="0"/>
              <a:t>Be sure to point</a:t>
            </a:r>
            <a:r>
              <a:rPr lang="en-US" sz="900" baseline="0" dirty="0"/>
              <a:t> </a:t>
            </a:r>
            <a:r>
              <a:rPr lang="en-US" sz="900" dirty="0"/>
              <a:t>out that the below exercise focuses on business magazines, not technology magazines, and yet they are filled with technology (MIS)</a:t>
            </a:r>
          </a:p>
          <a:p>
            <a:pPr marL="0" indent="0" eaLnBrk="1" hangingPunct="1">
              <a:lnSpc>
                <a:spcPct val="80000"/>
              </a:lnSpc>
              <a:buNone/>
            </a:pPr>
            <a:r>
              <a:rPr lang="en-US" sz="900" b="1" dirty="0"/>
              <a:t>CLASSROOM EXERCISE</a:t>
            </a:r>
            <a:endParaRPr lang="en-US" sz="900" b="1" baseline="0" dirty="0"/>
          </a:p>
          <a:p>
            <a:pPr marL="0" indent="0" eaLnBrk="1" hangingPunct="1">
              <a:lnSpc>
                <a:spcPct val="80000"/>
              </a:lnSpc>
              <a:buNone/>
            </a:pPr>
            <a:r>
              <a:rPr lang="en-US" sz="900" b="1" dirty="0"/>
              <a:t>Understanding the Relevance of Technology In Business</a:t>
            </a:r>
            <a:endParaRPr lang="en-US" sz="900" dirty="0"/>
          </a:p>
          <a:p>
            <a:pPr eaLnBrk="1" hangingPunct="1">
              <a:lnSpc>
                <a:spcPct val="80000"/>
              </a:lnSpc>
            </a:pPr>
            <a:r>
              <a:rPr lang="en-US" sz="900" dirty="0"/>
              <a:t>This is a great exercise to begin the course.  It clearly demonstrates why anyone involved in business must understand technology.  It can be a real revelation for students who do not see the need for taking an MIS course.</a:t>
            </a:r>
          </a:p>
          <a:p>
            <a:pPr eaLnBrk="1" hangingPunct="1">
              <a:lnSpc>
                <a:spcPct val="80000"/>
              </a:lnSpc>
            </a:pPr>
            <a:r>
              <a:rPr lang="en-US" sz="900" dirty="0"/>
              <a:t>Bring in several copies of </a:t>
            </a:r>
            <a:r>
              <a:rPr lang="en-US" sz="900" i="1" dirty="0"/>
              <a:t>BusinessWeek, Fortune, Forbes,</a:t>
            </a:r>
            <a:r>
              <a:rPr lang="en-US" sz="900" dirty="0"/>
              <a:t> or any popular business magazine.  The magazines do not have to be current.  Provide a marking tool such as a small set of Post-It Notes.  Ask for a few volunteers and have the students review the magazine and stick a Post-It Note on each technology-related article, advertisement, etc.  When the student has completed this task, the magazine will be covered in Post-it Notes, clearly demonstrating that technology is everywhere in business, even in the popular business magazines such as </a:t>
            </a:r>
            <a:r>
              <a:rPr lang="en-US" sz="900" i="1" dirty="0"/>
              <a:t>BusinessWeek</a:t>
            </a:r>
            <a:r>
              <a:rPr lang="en-US" sz="900" dirty="0"/>
              <a:t>.</a:t>
            </a:r>
          </a:p>
          <a:p>
            <a:pPr eaLnBrk="1" hangingPunct="1">
              <a:lnSpc>
                <a:spcPct val="80000"/>
              </a:lnSpc>
            </a:pPr>
            <a:r>
              <a:rPr lang="en-US" sz="900" dirty="0"/>
              <a:t>Since this task can be time consuming, you can put in the Post-It Notes prior to class and simply show your students the completed magazine.  You can have one student sit in the front of the class and begin the exercise, placing Post-It Notes on a copy of </a:t>
            </a:r>
            <a:r>
              <a:rPr lang="en-US" sz="900" i="1" dirty="0"/>
              <a:t>BusinessWeek</a:t>
            </a:r>
            <a:r>
              <a:rPr lang="en-US" sz="900" dirty="0"/>
              <a:t>.  After they have completed several pages on their own, you can produce the same “completed” magazine with all of the Post-It Notes.  This saves classroom time and still reinforces the point that technology is everywhere in business.</a:t>
            </a:r>
          </a:p>
          <a:p>
            <a:pPr eaLnBrk="1" hangingPunct="1">
              <a:lnSpc>
                <a:spcPct val="80000"/>
              </a:lnSpc>
            </a:pPr>
            <a:r>
              <a:rPr lang="en-US" sz="900" dirty="0"/>
              <a:t>Be sure to reinforce that these are business magazines, not technology magazines.  Yet they are completely filled with technology – which is clearly demonstrated by the Post-It Notes.  How can any business student today possibly argue that they do not need to know or understand technology when faced with a magazine, such as </a:t>
            </a:r>
            <a:r>
              <a:rPr lang="en-US" sz="900" i="1" dirty="0"/>
              <a:t>BusinessWeek</a:t>
            </a:r>
            <a:r>
              <a:rPr lang="en-US" sz="900" dirty="0"/>
              <a:t>, that is filled with technology?  Read a few of the articles or advertisements.  Ask how many of your students are familiar with Siebel, Oracle, or PeopleSoft and can articulate what they can do for a company?  </a:t>
            </a:r>
          </a:p>
          <a:p>
            <a:pPr eaLnBrk="1" hangingPunct="1">
              <a:lnSpc>
                <a:spcPct val="80000"/>
              </a:lnSpc>
            </a:pPr>
            <a:r>
              <a:rPr lang="en-US" sz="900" dirty="0"/>
              <a:t>The goal of this course is to help your students understand the business side of technology.  Being able to understand all of the technology articles in </a:t>
            </a:r>
            <a:r>
              <a:rPr lang="en-US" sz="900" i="1" dirty="0"/>
              <a:t>BusinessWeek</a:t>
            </a:r>
            <a:r>
              <a:rPr lang="en-US" sz="900" dirty="0"/>
              <a:t> is one of the benefits your students will receive upon completion of the course.</a:t>
            </a:r>
          </a:p>
        </p:txBody>
      </p:sp>
    </p:spTree>
    <p:extLst>
      <p:ext uri="{BB962C8B-B14F-4D97-AF65-F5344CB8AC3E}">
        <p14:creationId xmlns:p14="http://schemas.microsoft.com/office/powerpoint/2010/main" val="1211710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DE51ADA-1D26-4F17-BD11-461394D1ED02}" type="slidenum">
              <a:rPr lang="en-US" smtClean="0"/>
              <a:pPr eaLnBrk="1" hangingPunct="1"/>
              <a:t>45</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It is important to explain to your students that organizations are encouraged to follow only </a:t>
            </a:r>
            <a:r>
              <a:rPr lang="en-US" b="1" dirty="0"/>
              <a:t>one</a:t>
            </a:r>
            <a:r>
              <a:rPr lang="en-US" dirty="0"/>
              <a:t> of the three strategies</a:t>
            </a:r>
          </a:p>
          <a:p>
            <a:pPr eaLnBrk="1" hangingPunct="1"/>
            <a:r>
              <a:rPr lang="en-US" dirty="0"/>
              <a:t>What would happen to Mercedes Benz if it wanted to follow a broad cost leadership and a focused strategy?</a:t>
            </a:r>
          </a:p>
          <a:p>
            <a:pPr lvl="1" eaLnBrk="1" hangingPunct="1"/>
            <a:r>
              <a:rPr lang="en-US" dirty="0"/>
              <a:t>Mercedes Benz would find itself facing the dilemma of attempting to market and sell a highly specialized and expensive product at a discounted price.  It simply wouldn’t work!</a:t>
            </a:r>
          </a:p>
          <a:p>
            <a:pPr eaLnBrk="1" hangingPunct="1"/>
            <a:r>
              <a:rPr lang="en-US" dirty="0"/>
              <a:t>Organizations typically follow one of Porter’s three generic strategies when entering a new market</a:t>
            </a:r>
          </a:p>
          <a:p>
            <a:pPr lvl="1" eaLnBrk="1" hangingPunct="1"/>
            <a:r>
              <a:rPr lang="en-US" dirty="0"/>
              <a:t>Broad cost leadership</a:t>
            </a:r>
          </a:p>
          <a:p>
            <a:pPr lvl="1" eaLnBrk="1" hangingPunct="1"/>
            <a:r>
              <a:rPr lang="en-US" dirty="0"/>
              <a:t>Broad differentiation</a:t>
            </a:r>
          </a:p>
          <a:p>
            <a:pPr lvl="1" eaLnBrk="1" hangingPunct="1"/>
            <a:r>
              <a:rPr lang="en-US" dirty="0"/>
              <a:t>Focused strategy</a:t>
            </a:r>
          </a:p>
        </p:txBody>
      </p:sp>
    </p:spTree>
    <p:extLst>
      <p:ext uri="{BB962C8B-B14F-4D97-AF65-F5344CB8AC3E}">
        <p14:creationId xmlns:p14="http://schemas.microsoft.com/office/powerpoint/2010/main" val="3665900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B337049-D29E-4446-9FAA-F60288A4216B}" type="slidenum">
              <a:rPr lang="en-US" smtClean="0"/>
              <a:pPr eaLnBrk="1" hangingPunct="1"/>
              <a:t>46</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Broad strategies reach a large market segment</a:t>
            </a:r>
          </a:p>
          <a:p>
            <a:pPr eaLnBrk="1" hangingPunct="1"/>
            <a:r>
              <a:rPr lang="en-US" dirty="0"/>
              <a:t>Focused strategies target a niche market</a:t>
            </a:r>
          </a:p>
          <a:p>
            <a:pPr eaLnBrk="1" hangingPunct="1"/>
            <a:r>
              <a:rPr lang="en-US" dirty="0"/>
              <a:t>Focused strategies concentrate on either cost leadership or differentiation</a:t>
            </a:r>
          </a:p>
          <a:p>
            <a:pPr eaLnBrk="1" hangingPunct="1"/>
            <a:r>
              <a:rPr lang="en-US" dirty="0"/>
              <a:t>Ask your students to choose an industry such as fast food or potato chips and perform a Porter’s Three Generic Strategies analysis</a:t>
            </a:r>
          </a:p>
        </p:txBody>
      </p:sp>
    </p:spTree>
    <p:extLst>
      <p:ext uri="{BB962C8B-B14F-4D97-AF65-F5344CB8AC3E}">
        <p14:creationId xmlns:p14="http://schemas.microsoft.com/office/powerpoint/2010/main" val="543611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2050122-39C5-4A6C-90D2-CE24A6C9DB22}" type="slidenum">
              <a:rPr lang="en-US" smtClean="0"/>
              <a:pPr eaLnBrk="1" hangingPunct="1"/>
              <a:t>47</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dirty="0"/>
              <a:t>Business process: a standardized set of activities that accomplish a specific task, such as processing a customer’s order</a:t>
            </a:r>
          </a:p>
          <a:p>
            <a:pPr eaLnBrk="1" hangingPunct="1">
              <a:lnSpc>
                <a:spcPct val="90000"/>
              </a:lnSpc>
            </a:pPr>
            <a:r>
              <a:rPr lang="en-US" dirty="0"/>
              <a:t>Value chain:</a:t>
            </a:r>
            <a:r>
              <a:rPr lang="en-US" baseline="0" dirty="0"/>
              <a:t> </a:t>
            </a:r>
            <a:r>
              <a:rPr lang="en-US" dirty="0"/>
              <a:t>views an organization as a series of processes, each of which adds value to the product or service for each customer</a:t>
            </a:r>
          </a:p>
          <a:p>
            <a:pPr eaLnBrk="1" hangingPunct="1">
              <a:lnSpc>
                <a:spcPct val="90000"/>
              </a:lnSpc>
            </a:pPr>
            <a:r>
              <a:rPr lang="en-US" dirty="0"/>
              <a:t>Value Chain Groups: Within a company separate the company’s activities into two categories</a:t>
            </a:r>
          </a:p>
          <a:p>
            <a:pPr marL="512762" lvl="1" indent="-228600" eaLnBrk="1" hangingPunct="1">
              <a:lnSpc>
                <a:spcPct val="90000"/>
              </a:lnSpc>
              <a:buAutoNum type="arabicParenR"/>
            </a:pPr>
            <a:r>
              <a:rPr lang="en-US" dirty="0"/>
              <a:t>primary value activities</a:t>
            </a:r>
          </a:p>
          <a:p>
            <a:pPr marL="512762" lvl="1" indent="-228600" eaLnBrk="1" hangingPunct="1">
              <a:lnSpc>
                <a:spcPct val="90000"/>
              </a:lnSpc>
              <a:buAutoNum type="arabicParenR"/>
            </a:pPr>
            <a:r>
              <a:rPr lang="en-US" dirty="0"/>
              <a:t>support value activities  </a:t>
            </a:r>
          </a:p>
          <a:p>
            <a:pPr eaLnBrk="1" hangingPunct="1"/>
            <a:r>
              <a:rPr lang="en-US" dirty="0"/>
              <a:t>To create a competitive advantage, the value chain must enable the organization to provide unique value to its customers</a:t>
            </a:r>
          </a:p>
          <a:p>
            <a:pPr eaLnBrk="1" hangingPunct="1"/>
            <a:r>
              <a:rPr lang="en-US" dirty="0"/>
              <a:t>Examining the organization as a value chain determines which activities add value for customers</a:t>
            </a:r>
          </a:p>
          <a:p>
            <a:pPr eaLnBrk="1" hangingPunct="1"/>
            <a:r>
              <a:rPr lang="en-US" dirty="0"/>
              <a:t>The organization can then focus specifically on those activities</a:t>
            </a:r>
          </a:p>
        </p:txBody>
      </p:sp>
    </p:spTree>
    <p:extLst>
      <p:ext uri="{BB962C8B-B14F-4D97-AF65-F5344CB8AC3E}">
        <p14:creationId xmlns:p14="http://schemas.microsoft.com/office/powerpoint/2010/main" val="2133088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452F7D7-440F-4134-B0E9-58D2750119F8}" type="slidenum">
              <a:rPr lang="en-US" smtClean="0"/>
              <a:pPr eaLnBrk="1" hangingPunct="1"/>
              <a:t>48</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Organizations typically follow one of Porter’s three generic strategies when entering a new market</a:t>
            </a:r>
          </a:p>
          <a:p>
            <a:pPr lvl="1" eaLnBrk="1" hangingPunct="1"/>
            <a:r>
              <a:rPr lang="en-US" dirty="0"/>
              <a:t>Broad cost leadership</a:t>
            </a:r>
          </a:p>
          <a:p>
            <a:pPr lvl="1" eaLnBrk="1" hangingPunct="1"/>
            <a:r>
              <a:rPr lang="en-US" dirty="0"/>
              <a:t>Broad differentiation</a:t>
            </a:r>
          </a:p>
          <a:p>
            <a:pPr lvl="1" eaLnBrk="1" hangingPunct="1"/>
            <a:r>
              <a:rPr lang="en-US" dirty="0"/>
              <a:t>Focused strategy</a:t>
            </a:r>
          </a:p>
          <a:p>
            <a:pPr eaLnBrk="1" hangingPunct="1"/>
            <a:r>
              <a:rPr lang="en-US" dirty="0"/>
              <a:t>Broad strategies reach a large market segment</a:t>
            </a:r>
          </a:p>
          <a:p>
            <a:pPr eaLnBrk="1" hangingPunct="1"/>
            <a:r>
              <a:rPr lang="en-US" dirty="0"/>
              <a:t>Focused strategies target a niche market</a:t>
            </a:r>
          </a:p>
          <a:p>
            <a:pPr eaLnBrk="1" hangingPunct="1"/>
            <a:r>
              <a:rPr lang="en-US" dirty="0"/>
              <a:t>Focused strategies concentrate on either cost leadership or differentiation</a:t>
            </a:r>
          </a:p>
        </p:txBody>
      </p:sp>
    </p:spTree>
    <p:extLst>
      <p:ext uri="{BB962C8B-B14F-4D97-AF65-F5344CB8AC3E}">
        <p14:creationId xmlns:p14="http://schemas.microsoft.com/office/powerpoint/2010/main" val="3446370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E3CE4B8-679A-4E56-B90B-93AF37A3E453}" type="slidenum">
              <a:rPr lang="en-US" smtClean="0"/>
              <a:pPr eaLnBrk="1" hangingPunct="1"/>
              <a:t>49</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Organizations typically follow one of Porter’s three generic strategies when entering a new market</a:t>
            </a:r>
          </a:p>
          <a:p>
            <a:pPr lvl="1" eaLnBrk="1" hangingPunct="1"/>
            <a:r>
              <a:rPr lang="en-US" dirty="0"/>
              <a:t>Broad cost leadership</a:t>
            </a:r>
          </a:p>
          <a:p>
            <a:pPr lvl="1" eaLnBrk="1" hangingPunct="1"/>
            <a:r>
              <a:rPr lang="en-US" dirty="0"/>
              <a:t>Broad differentiation</a:t>
            </a:r>
          </a:p>
          <a:p>
            <a:pPr lvl="1" eaLnBrk="1" hangingPunct="1"/>
            <a:r>
              <a:rPr lang="en-US" dirty="0"/>
              <a:t>Focused strategy</a:t>
            </a:r>
          </a:p>
          <a:p>
            <a:pPr eaLnBrk="1" hangingPunct="1"/>
            <a:r>
              <a:rPr lang="en-US" dirty="0"/>
              <a:t>Broad strategies reach a large market segment</a:t>
            </a:r>
          </a:p>
          <a:p>
            <a:pPr eaLnBrk="1" hangingPunct="1"/>
            <a:r>
              <a:rPr lang="en-US" dirty="0"/>
              <a:t>Focused strategies target a niche market</a:t>
            </a:r>
          </a:p>
          <a:p>
            <a:pPr eaLnBrk="1" hangingPunct="1"/>
            <a:r>
              <a:rPr lang="en-US" dirty="0"/>
              <a:t>Focused strategies concentrate on either cost leadership or differentiation</a:t>
            </a:r>
          </a:p>
        </p:txBody>
      </p:sp>
    </p:spTree>
    <p:extLst>
      <p:ext uri="{BB962C8B-B14F-4D97-AF65-F5344CB8AC3E}">
        <p14:creationId xmlns:p14="http://schemas.microsoft.com/office/powerpoint/2010/main" val="3955884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5B4AA9F-6D77-4A60-9C8C-573B72241836}" type="slidenum">
              <a:rPr lang="en-US" smtClean="0"/>
              <a:pPr eaLnBrk="1" hangingPunct="1"/>
              <a:t>50</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Primary value activities acquire raw materials and manufacture, deliver, market, sell, and provide after-sales services</a:t>
            </a:r>
          </a:p>
          <a:p>
            <a:pPr eaLnBrk="1" hangingPunct="1"/>
            <a:r>
              <a:rPr lang="en-US" dirty="0"/>
              <a:t>Support value activities support the primary value activities</a:t>
            </a:r>
          </a:p>
          <a:p>
            <a:pPr eaLnBrk="1" hangingPunct="1"/>
            <a:r>
              <a:rPr lang="en-US" dirty="0"/>
              <a:t>Customers determine the extent to which each activity adds value to the product or service</a:t>
            </a:r>
          </a:p>
          <a:p>
            <a:pPr eaLnBrk="1" hangingPunct="1"/>
            <a:r>
              <a:rPr lang="en-US" dirty="0"/>
              <a:t>The competitive advantage is to:</a:t>
            </a:r>
          </a:p>
          <a:p>
            <a:pPr lvl="1" eaLnBrk="1" hangingPunct="1"/>
            <a:r>
              <a:rPr lang="en-US" dirty="0"/>
              <a:t>Target high value-adding activities to further enhance their value</a:t>
            </a:r>
          </a:p>
          <a:p>
            <a:pPr lvl="1" eaLnBrk="1" hangingPunct="1"/>
            <a:r>
              <a:rPr lang="en-US" dirty="0"/>
              <a:t>Target low value-adding activities to increase their value</a:t>
            </a:r>
          </a:p>
          <a:p>
            <a:pPr lvl="1" eaLnBrk="1" hangingPunct="1"/>
            <a:r>
              <a:rPr lang="en-US" dirty="0"/>
              <a:t>Perform some combination of the two</a:t>
            </a:r>
          </a:p>
        </p:txBody>
      </p:sp>
    </p:spTree>
    <p:extLst>
      <p:ext uri="{BB962C8B-B14F-4D97-AF65-F5344CB8AC3E}">
        <p14:creationId xmlns:p14="http://schemas.microsoft.com/office/powerpoint/2010/main" val="684481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822A97F-9D7C-4661-8F5D-5563F5E95D8B}" type="slidenum">
              <a:rPr lang="en-US" smtClean="0"/>
              <a:pPr eaLnBrk="1" hangingPunct="1"/>
              <a:t>51</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If an organization wants to decrease its buyer’s or customer’s power, it can construct its value chain activity of “service after the sale” by offering high levels of quality customer service</a:t>
            </a:r>
          </a:p>
          <a:p>
            <a:pPr eaLnBrk="1" hangingPunct="1"/>
            <a:r>
              <a:rPr lang="en-US" dirty="0"/>
              <a:t>This will increase the switching costs for its customers, thereby decreasing their power (buyer power)</a:t>
            </a:r>
          </a:p>
        </p:txBody>
      </p:sp>
    </p:spTree>
    <p:extLst>
      <p:ext uri="{BB962C8B-B14F-4D97-AF65-F5344CB8AC3E}">
        <p14:creationId xmlns:p14="http://schemas.microsoft.com/office/powerpoint/2010/main" val="3497285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52</a:t>
            </a:fld>
            <a:endParaRPr lang="en-US" dirty="0"/>
          </a:p>
        </p:txBody>
      </p:sp>
    </p:spTree>
    <p:extLst>
      <p:ext uri="{BB962C8B-B14F-4D97-AF65-F5344CB8AC3E}">
        <p14:creationId xmlns:p14="http://schemas.microsoft.com/office/powerpoint/2010/main" val="2282298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66</a:t>
            </a:fld>
            <a:endParaRPr lang="en-US" dirty="0"/>
          </a:p>
        </p:txBody>
      </p:sp>
    </p:spTree>
    <p:extLst>
      <p:ext uri="{BB962C8B-B14F-4D97-AF65-F5344CB8AC3E}">
        <p14:creationId xmlns:p14="http://schemas.microsoft.com/office/powerpoint/2010/main" val="1481932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565248-B580-4006-89AC-BE93067CC2FE}" type="slidenum">
              <a:rPr lang="en-US" smtClean="0"/>
              <a:pPr eaLnBrk="1" hangingPunct="1"/>
              <a:t>6</a:t>
            </a:fld>
            <a:endParaRPr lang="en-US"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b="1" dirty="0"/>
              <a:t>CLASSROOM EXERCISE</a:t>
            </a:r>
            <a:endParaRPr lang="en-US" dirty="0"/>
          </a:p>
          <a:p>
            <a:pPr eaLnBrk="1" hangingPunct="1">
              <a:buFontTx/>
              <a:buNone/>
            </a:pPr>
            <a:r>
              <a:rPr lang="en-US" b="1" dirty="0"/>
              <a:t>Metrics on Business Magazines</a:t>
            </a:r>
            <a:endParaRPr lang="en-US" dirty="0"/>
          </a:p>
          <a:p>
            <a:pPr eaLnBrk="1" hangingPunct="1"/>
            <a:r>
              <a:rPr lang="en-US" dirty="0"/>
              <a:t>Running metrics on current business magazines is an excellent way to demonstrate how much technology is everywhere in business.  There are so many articles where you can run metrics to see how relevant MIS is in the working world from Fortune 100 companies, to Top 100 Companies to Launch a Career, to Hot Growth Markets.  Just pick a current article and run the metrics comparing MIS to marketing, HR, accounting, etc. and prove how hot MIS is in the business environment.</a:t>
            </a:r>
          </a:p>
          <a:p>
            <a:pPr eaLnBrk="1" hangingPunct="1">
              <a:buFontTx/>
              <a:buNone/>
            </a:pPr>
            <a:r>
              <a:rPr lang="en-US" dirty="0"/>
              <a:t> </a:t>
            </a:r>
          </a:p>
          <a:p>
            <a:pPr eaLnBrk="1" hangingPunct="1"/>
            <a:endParaRPr lang="en-US" dirty="0"/>
          </a:p>
        </p:txBody>
      </p:sp>
    </p:spTree>
    <p:extLst>
      <p:ext uri="{BB962C8B-B14F-4D97-AF65-F5344CB8AC3E}">
        <p14:creationId xmlns:p14="http://schemas.microsoft.com/office/powerpoint/2010/main" val="174440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626EBB5-98DE-4901-A834-712C52E57863}" type="slidenum">
              <a:rPr lang="en-US" smtClean="0"/>
              <a:pPr eaLnBrk="1" hangingPunct="1"/>
              <a:t>7</a:t>
            </a:fld>
            <a:endParaRPr 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You may think only students well versed in advanced technology can compete in the information age. </a:t>
            </a:r>
          </a:p>
          <a:p>
            <a:pPr eaLnBrk="1" hangingPunct="1"/>
            <a:r>
              <a:rPr lang="en-US" dirty="0"/>
              <a:t>This is simply not true!</a:t>
            </a:r>
          </a:p>
          <a:p>
            <a:pPr eaLnBrk="1" hangingPunct="1"/>
            <a:r>
              <a:rPr lang="en-US" dirty="0"/>
              <a:t>Many business leaders have created exceptional opportunities by coupling the power of the information age with traditional business methods.</a:t>
            </a:r>
          </a:p>
          <a:p>
            <a:pPr eaLnBrk="1" hangingPunct="1"/>
            <a:r>
              <a:rPr lang="en-US" dirty="0"/>
              <a:t>Amazon’s founder, Jeff Bezos, at first saw an opportunity to change the way people purchase books. Using the power of the information age to tailor offerings to each customer and speed the payment process, he in effect opened millions of tiny virtual bookstores, each with a vastly larger selection and far cheaper product than traditional bookstores. The success of his original business model led him to expand Amazon to carry many other types of products. </a:t>
            </a:r>
          </a:p>
          <a:p>
            <a:pPr eaLnBrk="1" hangingPunct="1"/>
            <a:r>
              <a:rPr lang="en-US" dirty="0"/>
              <a:t>The founders of Netflix and Zappos have done the same thing for videos and shoes. All these entrepreneurs were business professionals, not technology experts. However, they understood enough about the information age to apply it to a particular business, creating innovative companies that now lead entire industries. </a:t>
            </a:r>
          </a:p>
          <a:p>
            <a:pPr eaLnBrk="1" hangingPunct="1">
              <a:buFontTx/>
              <a:buNone/>
            </a:pPr>
            <a:r>
              <a:rPr lang="en-US" b="1" dirty="0"/>
              <a:t>CLASSROOM OPENER</a:t>
            </a:r>
          </a:p>
          <a:p>
            <a:pPr eaLnBrk="1" hangingPunct="1">
              <a:buFontTx/>
              <a:buNone/>
            </a:pPr>
            <a:r>
              <a:rPr lang="en-US" b="1" dirty="0"/>
              <a:t>GREAT BUSINESS DECISIONS – Apple’s Decision to Develop the First Saleable Personal Computer (PC)</a:t>
            </a:r>
            <a:endParaRPr lang="en-US" dirty="0"/>
          </a:p>
          <a:p>
            <a:pPr eaLnBrk="1" hangingPunct="1"/>
            <a:r>
              <a:rPr lang="en-US" dirty="0"/>
              <a:t>Like all great computer companies, Apple began its life in a garage. In 1977, Steve Jobs and Steve Wozniak built the Apple 1, regarded by many as the first real personal computer. This founded the Apple Company and the invention of the Apple 2 and the Apple Macintosh. Apple’s key goal was to make computers accessible to ordinary people. Jobs and Wozniak captured an opportunity and changed the world through a combination of good fortune and technical and marketing brilliance.</a:t>
            </a:r>
          </a:p>
          <a:p>
            <a:pPr eaLnBrk="1" hangingPunct="1"/>
            <a:r>
              <a:rPr lang="en-US" dirty="0"/>
              <a:t>Instead of writing commands in computer code, Apple owners invented a mouse to click on easily recognizable icons – for example, a trash can and file folders. Other companies were quick to copy Apple’s competitive advantage, including Microsoft.</a:t>
            </a:r>
          </a:p>
          <a:p>
            <a:pPr eaLnBrk="1" hangingPunct="1"/>
            <a:r>
              <a:rPr lang="en-US" dirty="0"/>
              <a:t>The two founders eventually parted, with Wozniak leaving the company to become a teacher and Jobs continuing with the launch of the Apple Macintosh. Unfortunately, Macintosh captured only 20 percent of the desktop market, while Microsoft captured 80 percent of the desktop market with its MS-DOS operating system. </a:t>
            </a:r>
          </a:p>
          <a:p>
            <a:pPr eaLnBrk="1" hangingPunct="1"/>
            <a:r>
              <a:rPr lang="en-US" dirty="0"/>
              <a:t>One newspaper described Jobs as a “corporate Huckleberry Finn” and said his early business exploits had already made him part of American folk history. John Sculley, former Pepsi chairman, removed Jobs from Apple in 1985. Sculley was removed from Apple in 1993. Eventually, after a 13-year exile, Jobs returned to Apple in 1998. The man who founded the company had come full circle and was now its only hope for survival. </a:t>
            </a:r>
          </a:p>
          <a:p>
            <a:pPr eaLnBrk="1" hangingPunct="1"/>
            <a:r>
              <a:rPr lang="en-US" dirty="0"/>
              <a:t>Jobs’ return brought the creation of the iMac and Apple rediscovered its inventive originality. The iMac sold 278,000 units in the first six weeks and was described by </a:t>
            </a:r>
            <a:r>
              <a:rPr lang="en-US" i="1" dirty="0"/>
              <a:t>Fortune </a:t>
            </a:r>
            <a:r>
              <a:rPr lang="en-US" dirty="0"/>
              <a:t>as “one of the hottest computer launches ever.”  The iMac and Jobs’ return contributed to doubling Apple’s share prices in less than a year.</a:t>
            </a:r>
          </a:p>
        </p:txBody>
      </p:sp>
    </p:spTree>
    <p:extLst>
      <p:ext uri="{BB962C8B-B14F-4D97-AF65-F5344CB8AC3E}">
        <p14:creationId xmlns:p14="http://schemas.microsoft.com/office/powerpoint/2010/main" val="407222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20 years ago a few professors at MIT began describing the </a:t>
            </a:r>
            <a:r>
              <a:rPr lang="en-US" b="1" i="1" dirty="0"/>
              <a:t>Internet of Things (IoT)</a:t>
            </a:r>
            <a:r>
              <a:rPr lang="en-US" dirty="0"/>
              <a:t>, a world where interconnected Internet-enabled devices or “things” have the ability to collect and share data without human intervention.</a:t>
            </a:r>
          </a:p>
          <a:p>
            <a:r>
              <a:rPr lang="en-US" dirty="0"/>
              <a:t>To date, the 50 petabytes of data available on the Internet has been captured mostly by humans through such methods as typing, recording, and scanning text, photos, and voice recordings. Data entry is the process of gathering data from business documents and entering it into a computer. A vital process for any business. The issue with human data collection is the fact that humans make mistakes! Numbers are frequently transposed, addresses mistyped, and some files are skipped completely. Inaccurate data in a system will lead to incorrect reports and ultimately bad business decisions. Allowing computers to perform the data entry process greatly reduces human error. Computers are precise and accurate and would know when things need to be replaced, repaired, or recalled saving time and money for companies.</a:t>
            </a:r>
          </a:p>
        </p:txBody>
      </p:sp>
      <p:sp>
        <p:nvSpPr>
          <p:cNvPr id="4" name="Slide Number Placeholder 3"/>
          <p:cNvSpPr>
            <a:spLocks noGrp="1"/>
          </p:cNvSpPr>
          <p:nvPr>
            <p:ph type="sldNum" sz="quarter" idx="10"/>
          </p:nvPr>
        </p:nvSpPr>
        <p:spPr/>
        <p:txBody>
          <a:bodyPr/>
          <a:lstStyle/>
          <a:p>
            <a:pPr>
              <a:defRPr/>
            </a:pPr>
            <a:fld id="{84100744-F0FE-48EC-902F-C2E614C3CE5F}" type="slidenum">
              <a:rPr lang="en-US" smtClean="0"/>
              <a:pPr>
                <a:defRPr/>
              </a:pPr>
              <a:t>8</a:t>
            </a:fld>
            <a:endParaRPr lang="en-US" dirty="0"/>
          </a:p>
        </p:txBody>
      </p:sp>
    </p:spTree>
    <p:extLst>
      <p:ext uri="{BB962C8B-B14F-4D97-AF65-F5344CB8AC3E}">
        <p14:creationId xmlns:p14="http://schemas.microsoft.com/office/powerpoint/2010/main" val="18753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3A5E484-02A7-4C78-BCB4-15B5D7C8BF54}" type="slidenum">
              <a:rPr lang="en-US" smtClean="0"/>
              <a:pPr eaLnBrk="1" hangingPunct="1"/>
              <a:t>9</a:t>
            </a:fld>
            <a:endParaRPr lang="en-US" dirty="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primary goal of this course is to arm your students with the knowledge they need to compete in the information age.  Understanding data, information, BI, and knowledge are the core drivers of the information age.</a:t>
            </a:r>
          </a:p>
          <a:p>
            <a:pPr eaLnBrk="1" hangingPunct="1"/>
            <a:r>
              <a:rPr lang="en-US" dirty="0"/>
              <a:t>When discussing MIS it is important to understand the difference between data and information </a:t>
            </a:r>
          </a:p>
          <a:p>
            <a:pPr lvl="1" eaLnBrk="1" hangingPunct="1"/>
            <a:r>
              <a:rPr lang="en-US" dirty="0"/>
              <a:t>Ask your students to look around the classroom and identify 3 pieces of data and 3 pieces of information</a:t>
            </a:r>
          </a:p>
          <a:p>
            <a:pPr lvl="2" eaLnBrk="1" hangingPunct="1"/>
            <a:r>
              <a:rPr lang="en-US" dirty="0"/>
              <a:t>This is a bit of a trick question.</a:t>
            </a:r>
            <a:r>
              <a:rPr lang="en-US" baseline="0" dirty="0"/>
              <a:t> U</a:t>
            </a:r>
            <a:r>
              <a:rPr lang="en-US" dirty="0"/>
              <a:t>nless you know the system you are building or the problem you are trying to solve it is impossible to know what is data and what is information</a:t>
            </a:r>
          </a:p>
          <a:p>
            <a:pPr lvl="2" eaLnBrk="1" hangingPunct="1"/>
            <a:r>
              <a:rPr lang="en-US" dirty="0"/>
              <a:t>For example, if you were building a system to track students:</a:t>
            </a:r>
          </a:p>
          <a:p>
            <a:pPr lvl="3" eaLnBrk="1" hangingPunct="1"/>
            <a:r>
              <a:rPr lang="en-US" dirty="0"/>
              <a:t>Data might include height, name, and hair color</a:t>
            </a:r>
          </a:p>
          <a:p>
            <a:pPr lvl="3" eaLnBrk="1" hangingPunct="1"/>
            <a:r>
              <a:rPr lang="en-US" dirty="0"/>
              <a:t>Information might include student to professor ratio, percentage of marketing majors who are female, and number of students who pass the course</a:t>
            </a:r>
          </a:p>
          <a:p>
            <a:pPr lvl="2" eaLnBrk="1" hangingPunct="1"/>
            <a:r>
              <a:rPr lang="en-US" dirty="0"/>
              <a:t>If you were building a system to track inventory:</a:t>
            </a:r>
          </a:p>
          <a:p>
            <a:pPr lvl="3" eaLnBrk="1" hangingPunct="1"/>
            <a:r>
              <a:rPr lang="en-US" dirty="0"/>
              <a:t>Data might include chair manufacturer, chair color, and chair size</a:t>
            </a:r>
          </a:p>
          <a:p>
            <a:pPr lvl="3" eaLnBrk="1" hangingPunct="1"/>
            <a:r>
              <a:rPr lang="en-US" dirty="0"/>
              <a:t>Information might include number of chairs required for students in each class</a:t>
            </a:r>
            <a:r>
              <a:rPr lang="en-US" baseline="0" dirty="0"/>
              <a:t> and </a:t>
            </a:r>
            <a:r>
              <a:rPr lang="en-US" dirty="0"/>
              <a:t>average number of chairs needed to be replaced each semester</a:t>
            </a:r>
          </a:p>
          <a:p>
            <a:pPr eaLnBrk="1" hangingPunct="1"/>
            <a:endParaRPr lang="en-US" dirty="0"/>
          </a:p>
        </p:txBody>
      </p:sp>
    </p:spTree>
    <p:extLst>
      <p:ext uri="{BB962C8B-B14F-4D97-AF65-F5344CB8AC3E}">
        <p14:creationId xmlns:p14="http://schemas.microsoft.com/office/powerpoint/2010/main" val="261619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4AB95E7-C87C-4D47-A59F-08748383B574}" type="slidenum">
              <a:rPr lang="en-US" smtClean="0"/>
              <a:pPr eaLnBrk="1" hangingPunct="1"/>
              <a:t>10</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 your students why raw data is useless without interpretation</a:t>
            </a:r>
          </a:p>
          <a:p>
            <a:pPr eaLnBrk="1" hangingPunct="1"/>
            <a:r>
              <a:rPr lang="en-US" dirty="0"/>
              <a:t>What does it mean to interpret data?</a:t>
            </a:r>
          </a:p>
          <a:p>
            <a:pPr eaLnBrk="1" hangingPunct="1"/>
            <a:r>
              <a:rPr lang="en-US" dirty="0"/>
              <a:t>What happens if the data you are analyzing is incorrect?</a:t>
            </a:r>
          </a:p>
          <a:p>
            <a:pPr eaLnBrk="1" hangingPunct="1"/>
            <a:r>
              <a:rPr lang="en-US" dirty="0"/>
              <a:t>What does Garbage In is Garbage Out mean when referring to data?</a:t>
            </a:r>
          </a:p>
        </p:txBody>
      </p:sp>
    </p:spTree>
    <p:extLst>
      <p:ext uri="{BB962C8B-B14F-4D97-AF65-F5344CB8AC3E}">
        <p14:creationId xmlns:p14="http://schemas.microsoft.com/office/powerpoint/2010/main" val="94306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629565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97801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53517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443304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35180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10068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034040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61359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512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9943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8205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23764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62543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76772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85541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4487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922738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91957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01436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58510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84001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1913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5643421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40177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23241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5369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0458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63211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94773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6083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a:p>
        </p:txBody>
      </p:sp>
      <p:sp>
        <p:nvSpPr>
          <p:cNvPr id="3" name="Content Placeholder 2"/>
          <p:cNvSpPr>
            <a:spLocks noGrp="1"/>
          </p:cNvSpPr>
          <p:nvPr>
            <p:ph idx="1"/>
          </p:nvPr>
        </p:nvSpPr>
        <p:spPr/>
        <p:txBody>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Tree>
    <p:extLst>
      <p:ext uri="{BB962C8B-B14F-4D97-AF65-F5344CB8AC3E}">
        <p14:creationId xmlns:p14="http://schemas.microsoft.com/office/powerpoint/2010/main" val="15425145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522376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481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716816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7235692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5865199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840324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1783268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0908134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644094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90125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997629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21603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141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961232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603072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34701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49592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35422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 The McGraw-Hill Companies, All Rights Reserved</a:t>
            </a:r>
          </a:p>
        </p:txBody>
      </p:sp>
      <p:sp>
        <p:nvSpPr>
          <p:cNvPr id="227332" name="Rectangle 4"/>
          <p:cNvSpPr>
            <a:spLocks noGrp="1" noChangeArrowheads="1"/>
          </p:cNvSpPr>
          <p:nvPr>
            <p:ph type="subTitle" idx="1"/>
          </p:nvPr>
        </p:nvSpPr>
        <p:spPr>
          <a:xfrm>
            <a:off x="0" y="0"/>
            <a:ext cx="4343400" cy="6172200"/>
          </a:xfr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392415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dirty="0"/>
              <a:pPr/>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318434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3.gif"/><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4158635278"/>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217" r:id="rId8"/>
    <p:sldLayoutId id="2147484218"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146213491"/>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EABCC0-4015-442D-A50A-F28A526CE51D}"/>
              </a:ext>
            </a:extLst>
          </p:cNvPr>
          <p:cNvSpPr/>
          <p:nvPr userDrawn="1"/>
        </p:nvSpPr>
        <p:spPr>
          <a:xfrm>
            <a:off x="220579" y="6642556"/>
            <a:ext cx="8915400"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rgbClr val="6A6A6A"/>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282135754"/>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Copyright" descr="©McGraw-Hill Education&#10;"/>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
        <p:nvSpPr>
          <p:cNvPr id="4" name="Rectangle 3">
            <a:extLst>
              <a:ext uri="{FF2B5EF4-FFF2-40B4-BE49-F238E27FC236}">
                <a16:creationId xmlns:a16="http://schemas.microsoft.com/office/drawing/2014/main" id="{8C6D6EC8-697A-4767-8D15-05A4BC054CEA}"/>
              </a:ext>
            </a:extLst>
          </p:cNvPr>
          <p:cNvSpPr/>
          <p:nvPr userDrawn="1"/>
        </p:nvSpPr>
        <p:spPr>
          <a:xfrm>
            <a:off x="0" y="6674078"/>
            <a:ext cx="9144000" cy="215444"/>
          </a:xfrm>
          <a:prstGeom prst="rect">
            <a:avLst/>
          </a:prstGeom>
          <a:solidFill>
            <a:schemeClr val="bg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chemeClr val="bg1"/>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625967189"/>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1734495916"/>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1583212102"/>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slide" Target="slide5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slide" Target="slide5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hyperlink" Target="https://blog.samihonkonen.com/14-habits-of-a-systems-thinker-f112b5713510"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slide" Target="slide59.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slide" Target="slide60.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slide" Target="slide61.xml"/><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slide" Target="slide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slide" Target="slide6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slide" Target="slide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7.xml"/><Relationship Id="rId5" Type="http://schemas.openxmlformats.org/officeDocument/2006/relationships/slide" Target="slide65.xml"/><Relationship Id="rId4" Type="http://schemas.microsoft.com/office/2007/relationships/hdphoto" Target="../media/hdphoto5.wdp"/></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slide" Target="slide66.xml"/><Relationship Id="rId4" Type="http://schemas.microsoft.com/office/2007/relationships/hdphoto" Target="../media/hdphoto6.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wiki.mbalib.com/zh-tw/%E4%BA%9A%E9%A9%AC%E9%80%8A"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0664-B843-4DC9-AA24-71BB31C7F13E}"/>
              </a:ext>
            </a:extLst>
          </p:cNvPr>
          <p:cNvSpPr>
            <a:spLocks noGrp="1"/>
          </p:cNvSpPr>
          <p:nvPr>
            <p:ph type="ctrTitle"/>
          </p:nvPr>
        </p:nvSpPr>
        <p:spPr>
          <a:effectLst/>
        </p:spPr>
        <p:txBody>
          <a:bodyPr/>
          <a:lstStyle/>
          <a:p>
            <a:r>
              <a:rPr lang="en-US" b="1" dirty="0">
                <a:latin typeface="+mn-lt"/>
              </a:rPr>
              <a:t>CHAPTER ONE</a:t>
            </a:r>
            <a:endParaRPr lang="en-US" dirty="0">
              <a:latin typeface="+mn-lt"/>
            </a:endParaRPr>
          </a:p>
        </p:txBody>
      </p:sp>
      <p:sp>
        <p:nvSpPr>
          <p:cNvPr id="309251" name="Rectangle 3"/>
          <p:cNvSpPr>
            <a:spLocks noGrp="1" noChangeArrowheads="1"/>
          </p:cNvSpPr>
          <p:nvPr>
            <p:ph type="body" sz="quarter" idx="10"/>
          </p:nvPr>
        </p:nvSpPr>
        <p:spPr>
          <a:xfrm>
            <a:off x="0" y="4114800"/>
            <a:ext cx="5334000" cy="1143000"/>
          </a:xfrm>
          <a:effectLst/>
        </p:spPr>
        <p:txBody>
          <a:bodyPr rtlCol="0">
            <a:normAutofit fontScale="92500"/>
          </a:bodyPr>
          <a:lstStyle/>
          <a:p>
            <a:pPr algn="ctr" eaLnBrk="1" fontAlgn="auto" hangingPunct="1">
              <a:lnSpc>
                <a:spcPct val="90000"/>
              </a:lnSpc>
              <a:spcAft>
                <a:spcPts val="0"/>
              </a:spcAft>
              <a:defRPr/>
            </a:pPr>
            <a:r>
              <a:rPr lang="en-US" sz="3000" dirty="0">
                <a:effectLst/>
                <a:latin typeface="+mn-lt"/>
              </a:rPr>
              <a:t>Management Information Systems:</a:t>
            </a:r>
          </a:p>
          <a:p>
            <a:pPr algn="ctr" eaLnBrk="1" fontAlgn="auto" hangingPunct="1">
              <a:lnSpc>
                <a:spcPct val="90000"/>
              </a:lnSpc>
              <a:spcAft>
                <a:spcPts val="0"/>
              </a:spcAft>
              <a:defRPr/>
            </a:pPr>
            <a:r>
              <a:rPr lang="en-US" sz="2800" dirty="0">
                <a:effectLst/>
                <a:latin typeface="+mn-lt"/>
              </a:rPr>
              <a:t> Business Driven MIS</a:t>
            </a:r>
            <a:endParaRPr lang="en-US" sz="900" b="1" dirty="0">
              <a:effectLst/>
              <a:latin typeface="+mn-lt"/>
            </a:endParaRPr>
          </a:p>
        </p:txBody>
      </p:sp>
      <p:pic>
        <p:nvPicPr>
          <p:cNvPr id="3" name="Picture 2" descr="cover of Business Driven Information Systems, sixth edition, by Paige Baltzan">
            <a:extLst>
              <a:ext uri="{FF2B5EF4-FFF2-40B4-BE49-F238E27FC236}">
                <a16:creationId xmlns:a16="http://schemas.microsoft.com/office/drawing/2014/main" id="{C3ABA1A0-5AE7-49F1-A386-2D89E5C54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836437"/>
            <a:ext cx="3276600" cy="4192763"/>
          </a:xfrm>
          <a:prstGeom prst="rect">
            <a:avLst/>
          </a:prstGeom>
        </p:spPr>
      </p:pic>
      <p:sp>
        <p:nvSpPr>
          <p:cNvPr id="4" name="Text Placeholder 3">
            <a:extLst>
              <a:ext uri="{FF2B5EF4-FFF2-40B4-BE49-F238E27FC236}">
                <a16:creationId xmlns:a16="http://schemas.microsoft.com/office/drawing/2014/main" id="{4A09598B-17C4-434A-9A40-63BB867D3B6A}"/>
              </a:ext>
            </a:extLst>
          </p:cNvPr>
          <p:cNvSpPr>
            <a:spLocks noGrp="1"/>
          </p:cNvSpPr>
          <p:nvPr>
            <p:ph type="body" sz="quarter" idx="1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Grp="1" noChangeArrowheads="1"/>
          </p:cNvSpPr>
          <p:nvPr>
            <p:ph type="title"/>
          </p:nvPr>
        </p:nvSpPr>
        <p:spPr>
          <a:ln>
            <a:noFill/>
          </a:ln>
        </p:spPr>
        <p:txBody>
          <a:bodyPr/>
          <a:lstStyle/>
          <a:p>
            <a:pPr eaLnBrk="1" hangingPunct="1"/>
            <a:r>
              <a:rPr lang="en-US" sz="3600" dirty="0">
                <a:solidFill>
                  <a:srgbClr val="C00000"/>
                </a:solidFill>
              </a:rPr>
              <a:t>Data </a:t>
            </a:r>
            <a:r>
              <a:rPr lang="en-US" sz="2000" dirty="0">
                <a:solidFill>
                  <a:srgbClr val="C00000"/>
                </a:solidFill>
              </a:rPr>
              <a:t>1 of 2 </a:t>
            </a:r>
            <a:endParaRPr lang="en-US" sz="3600" dirty="0">
              <a:solidFill>
                <a:srgbClr val="C00000"/>
              </a:solidFill>
            </a:endParaRPr>
          </a:p>
        </p:txBody>
      </p:sp>
      <p:sp>
        <p:nvSpPr>
          <p:cNvPr id="12291" name="Rectangle 3"/>
          <p:cNvSpPr>
            <a:spLocks noGrp="1" noChangeArrowheads="1"/>
          </p:cNvSpPr>
          <p:nvPr>
            <p:ph idx="1"/>
          </p:nvPr>
        </p:nvSpPr>
        <p:spPr/>
        <p:txBody>
          <a:bodyPr>
            <a:normAutofit/>
          </a:bodyPr>
          <a:lstStyle/>
          <a:p>
            <a:pPr eaLnBrk="1" hangingPunct="1">
              <a:spcAft>
                <a:spcPts val="1800"/>
              </a:spcAft>
            </a:pPr>
            <a:r>
              <a:rPr lang="en-US" sz="2800" b="1" dirty="0"/>
              <a:t>Data</a:t>
            </a:r>
            <a:r>
              <a:rPr lang="en-US" sz="2800" b="1" i="1" dirty="0">
                <a:solidFill>
                  <a:srgbClr val="5CA3DE"/>
                </a:solidFill>
              </a:rPr>
              <a:t> </a:t>
            </a:r>
            <a:r>
              <a:rPr lang="en-US" sz="2800" dirty="0"/>
              <a:t>- Raw facts that describe the characteristics of an event or object</a:t>
            </a:r>
          </a:p>
          <a:p>
            <a:pPr eaLnBrk="1" hangingPunct="1">
              <a:spcAft>
                <a:spcPts val="1800"/>
              </a:spcAft>
            </a:pPr>
            <a:r>
              <a:rPr lang="en-US" sz="2800" b="1" dirty="0"/>
              <a:t>Structured data </a:t>
            </a:r>
            <a:r>
              <a:rPr lang="en-US" sz="2800" dirty="0"/>
              <a:t>– Stored in a traditional system such as a relational database or spreadsheet</a:t>
            </a:r>
          </a:p>
          <a:p>
            <a:pPr lvl="2">
              <a:spcAft>
                <a:spcPts val="1800"/>
              </a:spcAft>
              <a:buClr>
                <a:srgbClr val="C00000"/>
              </a:buClr>
            </a:pPr>
            <a:r>
              <a:rPr lang="en-US" sz="2400" b="1" dirty="0"/>
              <a:t>Machine-generated data</a:t>
            </a:r>
            <a:r>
              <a:rPr lang="en-US" sz="2400" dirty="0"/>
              <a:t> – Created by a machine without human intervention</a:t>
            </a:r>
          </a:p>
          <a:p>
            <a:pPr lvl="2">
              <a:spcAft>
                <a:spcPts val="1800"/>
              </a:spcAft>
              <a:buClr>
                <a:srgbClr val="C00000"/>
              </a:buClr>
            </a:pPr>
            <a:r>
              <a:rPr lang="en-US" sz="2400" b="1" dirty="0"/>
              <a:t>Human-generated data</a:t>
            </a:r>
            <a:r>
              <a:rPr lang="en-US" sz="2400" dirty="0"/>
              <a:t> – Data that humans, in interaction with computers, generate</a:t>
            </a:r>
            <a:endParaRPr lang="en-US" sz="2800" dirty="0"/>
          </a:p>
        </p:txBody>
      </p:sp>
      <p:sp>
        <p:nvSpPr>
          <p:cNvPr id="3" name="Text Placeholder 2">
            <a:extLst>
              <a:ext uri="{FF2B5EF4-FFF2-40B4-BE49-F238E27FC236}">
                <a16:creationId xmlns:a16="http://schemas.microsoft.com/office/drawing/2014/main" id="{FE5613BE-401A-4EF6-AE9A-D1F8EB51667A}"/>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03AF863B-E15E-4D65-9D7D-19C51FCA7E8D}"/>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739171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Grp="1" noChangeArrowheads="1"/>
          </p:cNvSpPr>
          <p:nvPr>
            <p:ph type="title"/>
          </p:nvPr>
        </p:nvSpPr>
        <p:spPr>
          <a:ln>
            <a:noFill/>
          </a:ln>
        </p:spPr>
        <p:txBody>
          <a:bodyPr/>
          <a:lstStyle/>
          <a:p>
            <a:r>
              <a:rPr lang="en-US" dirty="0">
                <a:solidFill>
                  <a:srgbClr val="C00000"/>
                </a:solidFill>
              </a:rPr>
              <a:t>Figure 1.2 Tony’s Snack Company Data</a:t>
            </a:r>
            <a:endParaRPr lang="en-US" sz="3600" dirty="0">
              <a:solidFill>
                <a:schemeClr val="tx1"/>
              </a:solidFill>
            </a:endParaRPr>
          </a:p>
        </p:txBody>
      </p:sp>
      <p:sp>
        <p:nvSpPr>
          <p:cNvPr id="12291" name="Rectangle 3"/>
          <p:cNvSpPr>
            <a:spLocks noGrp="1" noChangeArrowheads="1"/>
          </p:cNvSpPr>
          <p:nvPr>
            <p:ph idx="1"/>
          </p:nvPr>
        </p:nvSpPr>
        <p:spPr/>
        <p:txBody>
          <a:bodyPr/>
          <a:lstStyle/>
          <a:p>
            <a:pPr eaLnBrk="1" hangingPunct="1">
              <a:spcAft>
                <a:spcPts val="1800"/>
              </a:spcAft>
            </a:pPr>
            <a:r>
              <a:rPr lang="en-US" sz="2800" b="1" dirty="0"/>
              <a:t>Unstructured data</a:t>
            </a:r>
            <a:r>
              <a:rPr lang="en-US" sz="2800" b="1" i="1" dirty="0">
                <a:solidFill>
                  <a:srgbClr val="5CA3DE"/>
                </a:solidFill>
              </a:rPr>
              <a:t> </a:t>
            </a:r>
            <a:r>
              <a:rPr lang="en-US" sz="2800" dirty="0"/>
              <a:t>– Not defined and does not follow a specified format </a:t>
            </a:r>
          </a:p>
        </p:txBody>
      </p:sp>
      <p:pic>
        <p:nvPicPr>
          <p:cNvPr id="12292" name="Picture 5" descr="A table lists product sales information by customer and representative."/>
          <p:cNvPicPr>
            <a:picLocks noChangeAspect="1"/>
          </p:cNvPicPr>
          <p:nvPr/>
        </p:nvPicPr>
        <p:blipFill>
          <a:blip r:embed="rId3" cstate="print">
            <a:extLst>
              <a:ext uri="{28A0092B-C50C-407E-A947-70E740481C1C}">
                <a14:useLocalDpi xmlns:a14="http://schemas.microsoft.com/office/drawing/2010/main" val="0"/>
              </a:ext>
            </a:extLst>
          </a:blip>
          <a:srcRect r="24687"/>
          <a:stretch>
            <a:fillRect/>
          </a:stretch>
        </p:blipFill>
        <p:spPr bwMode="auto">
          <a:xfrm>
            <a:off x="163608" y="2286000"/>
            <a:ext cx="8795172" cy="363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DF0B8B37-74DD-4876-B904-B04B77314F95}"/>
              </a:ext>
            </a:extLst>
          </p:cNvPr>
          <p:cNvSpPr>
            <a:spLocks noGrp="1"/>
          </p:cNvSpPr>
          <p:nvPr>
            <p:ph type="body" sz="quarter" idx="12"/>
          </p:nvPr>
        </p:nvSpPr>
        <p:spPr>
          <a:xfrm>
            <a:off x="3352800" y="6477000"/>
            <a:ext cx="4724400" cy="176150"/>
          </a:xfrm>
        </p:spPr>
        <p:txBody>
          <a:bodyPr/>
          <a:lstStyle/>
          <a:p>
            <a:r>
              <a:rPr lang="en-US" dirty="0" smtClean="0"/>
              <a:t>Doritos</a:t>
            </a:r>
            <a:r>
              <a:rPr lang="zh-TW" altLang="en-US" dirty="0"/>
              <a:t>調味墨西哥玉米</a:t>
            </a:r>
            <a:r>
              <a:rPr lang="zh-TW" altLang="en-US" dirty="0" smtClean="0"/>
              <a:t>片</a:t>
            </a:r>
            <a:r>
              <a:rPr lang="en-US" altLang="zh-TW" dirty="0" smtClean="0"/>
              <a:t>, Ruffles</a:t>
            </a:r>
            <a:r>
              <a:rPr lang="zh-TW" altLang="en-US" b="1" dirty="0"/>
              <a:t>褶饰洋芋片；花</a:t>
            </a:r>
            <a:r>
              <a:rPr lang="zh-TW" altLang="en-US" b="1" dirty="0" smtClean="0"/>
              <a:t>边</a:t>
            </a:r>
            <a:r>
              <a:rPr lang="en-US" altLang="zh-TW" b="1" dirty="0" smtClean="0"/>
              <a:t>; </a:t>
            </a:r>
            <a:r>
              <a:rPr lang="en-US" b="1" dirty="0" smtClean="0"/>
              <a:t>Pringles</a:t>
            </a:r>
            <a:r>
              <a:rPr lang="zh-TW" altLang="en-US" b="1" dirty="0"/>
              <a:t>品客薯片</a:t>
            </a:r>
            <a:endParaRPr lang="en-US" dirty="0"/>
          </a:p>
        </p:txBody>
      </p:sp>
      <p:sp>
        <p:nvSpPr>
          <p:cNvPr id="2" name="Text Placeholder 1">
            <a:extLst>
              <a:ext uri="{FF2B5EF4-FFF2-40B4-BE49-F238E27FC236}">
                <a16:creationId xmlns:a16="http://schemas.microsoft.com/office/drawing/2014/main" id="{2FECFB77-C25D-4ADE-AECA-101659F8FA5F}"/>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136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Grp="1" noChangeArrowheads="1"/>
          </p:cNvSpPr>
          <p:nvPr>
            <p:ph type="title"/>
          </p:nvPr>
        </p:nvSpPr>
        <p:spPr>
          <a:ln>
            <a:noFill/>
          </a:ln>
        </p:spPr>
        <p:txBody>
          <a:bodyPr/>
          <a:lstStyle/>
          <a:p>
            <a:r>
              <a:rPr lang="en-US" dirty="0">
                <a:solidFill>
                  <a:srgbClr val="C00000"/>
                </a:solidFill>
              </a:rPr>
              <a:t>Data </a:t>
            </a:r>
            <a:r>
              <a:rPr lang="en-US" sz="2000" dirty="0">
                <a:solidFill>
                  <a:srgbClr val="C00000"/>
                </a:solidFill>
              </a:rPr>
              <a:t>2 of 2</a:t>
            </a:r>
            <a:endParaRPr lang="en-US" sz="3600" b="1" dirty="0">
              <a:solidFill>
                <a:schemeClr val="tx1"/>
              </a:solidFill>
            </a:endParaRPr>
          </a:p>
        </p:txBody>
      </p:sp>
      <p:sp>
        <p:nvSpPr>
          <p:cNvPr id="12291" name="Rectangle 3"/>
          <p:cNvSpPr>
            <a:spLocks noGrp="1" noChangeArrowheads="1"/>
          </p:cNvSpPr>
          <p:nvPr>
            <p:ph idx="1"/>
          </p:nvPr>
        </p:nvSpPr>
        <p:spPr/>
        <p:txBody>
          <a:bodyPr/>
          <a:lstStyle/>
          <a:p>
            <a:pPr eaLnBrk="1" hangingPunct="1">
              <a:spcAft>
                <a:spcPts val="1800"/>
              </a:spcAft>
            </a:pPr>
            <a:r>
              <a:rPr lang="en-US" sz="2800" b="1" dirty="0"/>
              <a:t>Big data</a:t>
            </a:r>
            <a:r>
              <a:rPr lang="en-US" sz="2800" b="1" i="1" dirty="0">
                <a:solidFill>
                  <a:srgbClr val="5CA3DE"/>
                </a:solidFill>
              </a:rPr>
              <a:t> </a:t>
            </a:r>
            <a:r>
              <a:rPr lang="en-US" sz="2800" dirty="0"/>
              <a:t>– A collection of large, complex data sets, including structured and unstructured data, which cannot be analyzed using traditional database methods and tools</a:t>
            </a:r>
          </a:p>
          <a:p>
            <a:pPr lvl="2">
              <a:spcAft>
                <a:spcPts val="1800"/>
              </a:spcAft>
              <a:buClr>
                <a:srgbClr val="C00000"/>
              </a:buClr>
            </a:pPr>
            <a:r>
              <a:rPr lang="en-US" sz="2400" b="1" dirty="0"/>
              <a:t>Snapshot</a:t>
            </a:r>
            <a:r>
              <a:rPr lang="en-US" sz="2400" dirty="0"/>
              <a:t> – A view of data at a particular point in </a:t>
            </a:r>
            <a:r>
              <a:rPr lang="en-US" sz="2400" dirty="0" smtClean="0"/>
              <a:t>time</a:t>
            </a:r>
          </a:p>
          <a:p>
            <a:pPr marL="914400" lvl="2" indent="0">
              <a:spcAft>
                <a:spcPts val="1800"/>
              </a:spcAft>
              <a:buClr>
                <a:srgbClr val="C00000"/>
              </a:buClr>
              <a:buNone/>
            </a:pPr>
            <a:r>
              <a:rPr lang="zh-TW" altLang="en-US" sz="1200" dirty="0"/>
              <a:t>快</a:t>
            </a:r>
            <a:r>
              <a:rPr lang="zh-TW" altLang="en-US" sz="1200" dirty="0" smtClean="0"/>
              <a:t>拍 簡要</a:t>
            </a:r>
            <a:r>
              <a:rPr lang="zh-TW" altLang="en-US" sz="1200" dirty="0"/>
              <a:t>情況</a:t>
            </a:r>
            <a:endParaRPr lang="en-US" sz="1200" dirty="0"/>
          </a:p>
        </p:txBody>
      </p:sp>
      <p:sp>
        <p:nvSpPr>
          <p:cNvPr id="3" name="Text Placeholder 2">
            <a:extLst>
              <a:ext uri="{FF2B5EF4-FFF2-40B4-BE49-F238E27FC236}">
                <a16:creationId xmlns:a16="http://schemas.microsoft.com/office/drawing/2014/main" id="{9A1B328A-D434-424D-BB8D-0FBFA080E6A6}"/>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BA70289F-6726-4292-8000-6076219B562A}"/>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585020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a:ln>
            <a:noFill/>
          </a:ln>
        </p:spPr>
        <p:txBody>
          <a:bodyPr/>
          <a:lstStyle/>
          <a:p>
            <a:pPr eaLnBrk="1" hangingPunct="1"/>
            <a:r>
              <a:rPr lang="en-US" sz="3600" dirty="0">
                <a:solidFill>
                  <a:srgbClr val="C00000"/>
                </a:solidFill>
              </a:rPr>
              <a:t>Figure 1.4 Information Gained after Analyzing Tony’s Data</a:t>
            </a:r>
          </a:p>
        </p:txBody>
      </p:sp>
      <p:sp>
        <p:nvSpPr>
          <p:cNvPr id="13315" name="Rectangle 3"/>
          <p:cNvSpPr>
            <a:spLocks noGrp="1" noChangeArrowheads="1"/>
          </p:cNvSpPr>
          <p:nvPr>
            <p:ph idx="1"/>
          </p:nvPr>
        </p:nvSpPr>
        <p:spPr>
          <a:xfrm>
            <a:off x="228600" y="1447800"/>
            <a:ext cx="8603974" cy="5105400"/>
          </a:xfrm>
        </p:spPr>
        <p:txBody>
          <a:bodyPr/>
          <a:lstStyle/>
          <a:p>
            <a:pPr marL="63500" eaLnBrk="1" hangingPunct="1">
              <a:spcAft>
                <a:spcPts val="1800"/>
              </a:spcAft>
            </a:pPr>
            <a:r>
              <a:rPr lang="en-US" sz="2800" b="1" dirty="0"/>
              <a:t>Information </a:t>
            </a:r>
            <a:r>
              <a:rPr lang="en-US" sz="2800" dirty="0"/>
              <a:t>- Data converted into a meaningful and useful context</a:t>
            </a:r>
          </a:p>
        </p:txBody>
      </p:sp>
      <p:pic>
        <p:nvPicPr>
          <p:cNvPr id="13316" name="Picture 6" descr="A table listing Tony's sales and customer information, including profit at each store."/>
          <p:cNvPicPr>
            <a:picLocks noChangeAspect="1"/>
          </p:cNvPicPr>
          <p:nvPr/>
        </p:nvPicPr>
        <p:blipFill>
          <a:blip r:embed="rId3" cstate="print">
            <a:extLst>
              <a:ext uri="{28A0092B-C50C-407E-A947-70E740481C1C}">
                <a14:useLocalDpi xmlns:a14="http://schemas.microsoft.com/office/drawing/2010/main" val="0"/>
              </a:ext>
            </a:extLst>
          </a:blip>
          <a:srcRect l="26303" t="2003" b="43208"/>
          <a:stretch>
            <a:fillRect/>
          </a:stretch>
        </p:blipFill>
        <p:spPr bwMode="auto">
          <a:xfrm>
            <a:off x="228600" y="2514600"/>
            <a:ext cx="8603974"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E0E7EB45-96B2-48E5-ABA9-CF947127DBD5}"/>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0F3A9B86-F833-4017-8847-75A36CE71AB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473578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6E64-596B-456F-BA13-9AC4F9F8AD74}"/>
              </a:ext>
            </a:extLst>
          </p:cNvPr>
          <p:cNvSpPr>
            <a:spLocks noGrp="1"/>
          </p:cNvSpPr>
          <p:nvPr>
            <p:ph type="title"/>
          </p:nvPr>
        </p:nvSpPr>
        <p:spPr/>
        <p:txBody>
          <a:bodyPr/>
          <a:lstStyle/>
          <a:p>
            <a:r>
              <a:rPr lang="en-US" dirty="0"/>
              <a:t>Information</a:t>
            </a:r>
          </a:p>
        </p:txBody>
      </p:sp>
      <p:sp>
        <p:nvSpPr>
          <p:cNvPr id="14339" name="Rectangle 3"/>
          <p:cNvSpPr>
            <a:spLocks noGrp="1" noChangeArrowheads="1"/>
          </p:cNvSpPr>
          <p:nvPr>
            <p:ph idx="1"/>
          </p:nvPr>
        </p:nvSpPr>
        <p:spPr/>
        <p:txBody>
          <a:bodyPr/>
          <a:lstStyle/>
          <a:p>
            <a:pPr eaLnBrk="1" hangingPunct="1">
              <a:spcAft>
                <a:spcPts val="1800"/>
              </a:spcAft>
            </a:pPr>
            <a:r>
              <a:rPr lang="en-US" sz="2800" b="1" dirty="0"/>
              <a:t>Report –</a:t>
            </a:r>
            <a:r>
              <a:rPr lang="en-US" sz="2800" dirty="0"/>
              <a:t> A document containing data organized in a table, matrix, or graphical format allowing users to easily comprehend and understand information</a:t>
            </a:r>
          </a:p>
          <a:p>
            <a:pPr lvl="2">
              <a:spcAft>
                <a:spcPts val="1800"/>
              </a:spcAft>
            </a:pPr>
            <a:r>
              <a:rPr lang="en-US" sz="2400" b="1" dirty="0"/>
              <a:t>Static report</a:t>
            </a:r>
            <a:r>
              <a:rPr lang="en-US" sz="2400" dirty="0"/>
              <a:t> – Creating once based on data that does not change</a:t>
            </a:r>
          </a:p>
          <a:p>
            <a:pPr lvl="2">
              <a:spcAft>
                <a:spcPts val="1800"/>
              </a:spcAft>
            </a:pPr>
            <a:r>
              <a:rPr lang="en-US" sz="2400" b="1" dirty="0"/>
              <a:t>Dynamic report </a:t>
            </a:r>
            <a:r>
              <a:rPr lang="en-US" sz="2400" dirty="0"/>
              <a:t>– Changes automatically during creation</a:t>
            </a:r>
            <a:endParaRPr lang="en-US" sz="2400" b="1" dirty="0"/>
          </a:p>
        </p:txBody>
      </p:sp>
      <p:sp>
        <p:nvSpPr>
          <p:cNvPr id="4" name="Text Placeholder 3">
            <a:extLst>
              <a:ext uri="{FF2B5EF4-FFF2-40B4-BE49-F238E27FC236}">
                <a16:creationId xmlns:a16="http://schemas.microsoft.com/office/drawing/2014/main" id="{22ED9EA1-59C0-4381-AA1C-E3C165CDE965}"/>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FE3F5765-F50F-40E6-B14C-791FD2C09D75}"/>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6E64-596B-456F-BA13-9AC4F9F8AD74}"/>
              </a:ext>
            </a:extLst>
          </p:cNvPr>
          <p:cNvSpPr>
            <a:spLocks noGrp="1"/>
          </p:cNvSpPr>
          <p:nvPr>
            <p:ph type="title"/>
          </p:nvPr>
        </p:nvSpPr>
        <p:spPr/>
        <p:txBody>
          <a:bodyPr/>
          <a:lstStyle/>
          <a:p>
            <a:r>
              <a:rPr lang="en-US" dirty="0"/>
              <a:t>Business Intelligence </a:t>
            </a:r>
            <a:r>
              <a:rPr lang="en-US" sz="2000" dirty="0"/>
              <a:t>1 of 3</a:t>
            </a:r>
            <a:endParaRPr lang="en-US" dirty="0"/>
          </a:p>
        </p:txBody>
      </p:sp>
      <p:sp>
        <p:nvSpPr>
          <p:cNvPr id="14339" name="Rectangle 3"/>
          <p:cNvSpPr>
            <a:spLocks noGrp="1" noChangeArrowheads="1"/>
          </p:cNvSpPr>
          <p:nvPr>
            <p:ph idx="1"/>
          </p:nvPr>
        </p:nvSpPr>
        <p:spPr/>
        <p:txBody>
          <a:bodyPr/>
          <a:lstStyle/>
          <a:p>
            <a:pPr eaLnBrk="1" hangingPunct="1">
              <a:spcAft>
                <a:spcPts val="1800"/>
              </a:spcAft>
            </a:pPr>
            <a:r>
              <a:rPr lang="en-US" sz="2800" b="1" dirty="0"/>
              <a:t>Business intelligence </a:t>
            </a:r>
            <a:r>
              <a:rPr lang="en-US" sz="2800" i="1" dirty="0"/>
              <a:t>-</a:t>
            </a:r>
            <a:r>
              <a:rPr lang="en-US" sz="2800" dirty="0"/>
              <a:t> Information collected from multiple sources such as suppliers, customers, competitors, partners, and industries that analyzes patterns, trends, and relationships for strategic decision making</a:t>
            </a:r>
          </a:p>
        </p:txBody>
      </p:sp>
      <p:sp>
        <p:nvSpPr>
          <p:cNvPr id="4" name="Text Placeholder 3">
            <a:extLst>
              <a:ext uri="{FF2B5EF4-FFF2-40B4-BE49-F238E27FC236}">
                <a16:creationId xmlns:a16="http://schemas.microsoft.com/office/drawing/2014/main" id="{22ED9EA1-59C0-4381-AA1C-E3C165CDE965}"/>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FE3F5765-F50F-40E6-B14C-791FD2C09D75}"/>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72875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25FF-51B5-4222-B844-D3A2131D0BA7}"/>
              </a:ext>
            </a:extLst>
          </p:cNvPr>
          <p:cNvSpPr>
            <a:spLocks noGrp="1"/>
          </p:cNvSpPr>
          <p:nvPr>
            <p:ph type="title"/>
          </p:nvPr>
        </p:nvSpPr>
        <p:spPr/>
        <p:txBody>
          <a:bodyPr/>
          <a:lstStyle/>
          <a:p>
            <a:r>
              <a:rPr lang="en-US" dirty="0"/>
              <a:t>Business Intelligence </a:t>
            </a:r>
            <a:r>
              <a:rPr lang="en-US" sz="2000" dirty="0"/>
              <a:t>2 of 3 </a:t>
            </a:r>
            <a:endParaRPr lang="en-US" dirty="0"/>
          </a:p>
        </p:txBody>
      </p:sp>
      <p:sp>
        <p:nvSpPr>
          <p:cNvPr id="14339" name="Rectangle 3"/>
          <p:cNvSpPr>
            <a:spLocks noGrp="1" noChangeArrowheads="1"/>
          </p:cNvSpPr>
          <p:nvPr>
            <p:ph idx="1"/>
          </p:nvPr>
        </p:nvSpPr>
        <p:spPr/>
        <p:txBody>
          <a:bodyPr/>
          <a:lstStyle/>
          <a:p>
            <a:pPr eaLnBrk="1" hangingPunct="1">
              <a:spcAft>
                <a:spcPts val="1800"/>
              </a:spcAft>
            </a:pPr>
            <a:r>
              <a:rPr lang="en-US" sz="2800" b="1" dirty="0"/>
              <a:t>Analytics </a:t>
            </a:r>
            <a:r>
              <a:rPr lang="en-US" sz="2800" i="1" dirty="0"/>
              <a:t>– </a:t>
            </a:r>
            <a:r>
              <a:rPr lang="en-US" sz="2800" dirty="0"/>
              <a:t>The science of fact-based decision making</a:t>
            </a:r>
          </a:p>
          <a:p>
            <a:pPr lvl="2">
              <a:spcAft>
                <a:spcPts val="1800"/>
              </a:spcAft>
              <a:buClr>
                <a:srgbClr val="C00000"/>
              </a:buClr>
            </a:pPr>
            <a:r>
              <a:rPr lang="en-US" sz="2400" b="1" dirty="0"/>
              <a:t>Descriptive </a:t>
            </a:r>
            <a:r>
              <a:rPr lang="en-US" sz="2400" b="1" dirty="0" smtClean="0"/>
              <a:t>analytics: </a:t>
            </a:r>
            <a:r>
              <a:rPr lang="en-US" altLang="zh-TW" sz="2400" dirty="0"/>
              <a:t>describe past performance and history</a:t>
            </a:r>
            <a:endParaRPr lang="en-US" sz="2400" b="1" dirty="0"/>
          </a:p>
          <a:p>
            <a:pPr lvl="2">
              <a:spcAft>
                <a:spcPts val="1800"/>
              </a:spcAft>
              <a:buClr>
                <a:srgbClr val="C00000"/>
              </a:buClr>
            </a:pPr>
            <a:r>
              <a:rPr lang="en-US" sz="2400" b="1" dirty="0"/>
              <a:t>Predictive </a:t>
            </a:r>
            <a:r>
              <a:rPr lang="en-US" sz="2400" b="1" dirty="0" smtClean="0"/>
              <a:t>analytics: </a:t>
            </a:r>
            <a:r>
              <a:rPr lang="en-US" altLang="zh-TW" sz="2400" dirty="0"/>
              <a:t>extract information from data and use it to predict future trends and identify behavioral patterns</a:t>
            </a:r>
            <a:endParaRPr lang="en-US" sz="2400" b="1" dirty="0"/>
          </a:p>
          <a:p>
            <a:pPr lvl="2">
              <a:spcAft>
                <a:spcPts val="1800"/>
              </a:spcAft>
              <a:buClr>
                <a:srgbClr val="C00000"/>
              </a:buClr>
            </a:pPr>
            <a:r>
              <a:rPr lang="en-US" sz="2400" b="1" dirty="0"/>
              <a:t>Prescriptive </a:t>
            </a:r>
            <a:r>
              <a:rPr lang="en-US" sz="2400" b="1" dirty="0" smtClean="0"/>
              <a:t>analytics: </a:t>
            </a:r>
            <a:r>
              <a:rPr lang="en-US" altLang="zh-TW" sz="2400" dirty="0" smtClean="0"/>
              <a:t>create </a:t>
            </a:r>
            <a:r>
              <a:rPr lang="en-US" altLang="zh-TW" sz="2400" dirty="0"/>
              <a:t>models indicating the best decision to make or course of action to take</a:t>
            </a:r>
            <a:endParaRPr lang="en-US" sz="2400" b="1" dirty="0"/>
          </a:p>
        </p:txBody>
      </p:sp>
      <p:sp>
        <p:nvSpPr>
          <p:cNvPr id="4" name="Text Placeholder 3">
            <a:extLst>
              <a:ext uri="{FF2B5EF4-FFF2-40B4-BE49-F238E27FC236}">
                <a16:creationId xmlns:a16="http://schemas.microsoft.com/office/drawing/2014/main" id="{0B356E3A-641C-4E9C-B274-04076DC1163D}"/>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346AB860-FF16-4529-918F-A0FCE2B7AD5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101510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EE4A-CD81-4FFD-8E05-DAF4D58E49E0}"/>
              </a:ext>
            </a:extLst>
          </p:cNvPr>
          <p:cNvSpPr>
            <a:spLocks noGrp="1"/>
          </p:cNvSpPr>
          <p:nvPr>
            <p:ph type="title"/>
          </p:nvPr>
        </p:nvSpPr>
        <p:spPr/>
        <p:txBody>
          <a:bodyPr/>
          <a:lstStyle/>
          <a:p>
            <a:r>
              <a:rPr lang="en-US" dirty="0"/>
              <a:t>Business Intelligence </a:t>
            </a:r>
            <a:r>
              <a:rPr lang="en-US" sz="2000" dirty="0"/>
              <a:t>3 of 3</a:t>
            </a:r>
            <a:endParaRPr lang="en-US" dirty="0"/>
          </a:p>
        </p:txBody>
      </p:sp>
      <p:sp>
        <p:nvSpPr>
          <p:cNvPr id="8" name="Content Placeholder 7">
            <a:extLst>
              <a:ext uri="{FF2B5EF4-FFF2-40B4-BE49-F238E27FC236}">
                <a16:creationId xmlns:a16="http://schemas.microsoft.com/office/drawing/2014/main" id="{38AEBCAF-079D-4325-A854-8D673F5F81A2}"/>
              </a:ext>
            </a:extLst>
          </p:cNvPr>
          <p:cNvSpPr>
            <a:spLocks noGrp="1"/>
          </p:cNvSpPr>
          <p:nvPr>
            <p:ph idx="1"/>
          </p:nvPr>
        </p:nvSpPr>
        <p:spPr/>
        <p:txBody>
          <a:bodyPr/>
          <a:lstStyle/>
          <a:p>
            <a:r>
              <a:rPr lang="en-US" dirty="0"/>
              <a:t>Descriptive Analytics</a:t>
            </a:r>
          </a:p>
          <a:p>
            <a:pPr marL="1198563" lvl="1" indent="-228600">
              <a:spcBef>
                <a:spcPts val="0"/>
              </a:spcBef>
              <a:spcAft>
                <a:spcPts val="600"/>
              </a:spcAft>
              <a:buClr>
                <a:srgbClr val="C00000"/>
              </a:buClr>
            </a:pPr>
            <a:r>
              <a:rPr lang="en-US" dirty="0"/>
              <a:t>Techniques that describe past performance and history</a:t>
            </a:r>
          </a:p>
          <a:p>
            <a:pPr marL="1198563" lvl="1" indent="-228600">
              <a:spcBef>
                <a:spcPts val="0"/>
              </a:spcBef>
              <a:spcAft>
                <a:spcPts val="600"/>
              </a:spcAft>
              <a:buClr>
                <a:srgbClr val="C00000"/>
              </a:buClr>
            </a:pPr>
            <a:r>
              <a:rPr lang="en-US" dirty="0"/>
              <a:t>Example: Creating a report that includes charts and graphs that explains data</a:t>
            </a:r>
          </a:p>
          <a:p>
            <a:pPr>
              <a:buClr>
                <a:srgbClr val="C00000"/>
              </a:buClr>
            </a:pPr>
            <a:r>
              <a:rPr lang="en-US" dirty="0"/>
              <a:t>Predictive Analytics</a:t>
            </a:r>
          </a:p>
          <a:p>
            <a:pPr marL="1201738" lvl="1" indent="-287338">
              <a:spcBef>
                <a:spcPts val="0"/>
              </a:spcBef>
              <a:spcAft>
                <a:spcPts val="600"/>
              </a:spcAft>
              <a:buClr>
                <a:srgbClr val="C00000"/>
              </a:buClr>
            </a:pPr>
            <a:r>
              <a:rPr lang="en-US" dirty="0"/>
              <a:t>Techniques that extract information from data and use it to predict future trends and identify behavioral patterns</a:t>
            </a:r>
          </a:p>
          <a:p>
            <a:pPr marL="1201738" lvl="1" indent="-287338">
              <a:spcBef>
                <a:spcPts val="0"/>
              </a:spcBef>
              <a:spcAft>
                <a:spcPts val="600"/>
              </a:spcAft>
              <a:buClr>
                <a:srgbClr val="C00000"/>
              </a:buClr>
            </a:pPr>
            <a:r>
              <a:rPr lang="en-US" dirty="0"/>
              <a:t>Example: Using past sales data to predict future sales data</a:t>
            </a:r>
          </a:p>
          <a:p>
            <a:pPr>
              <a:buClr>
                <a:srgbClr val="C00000"/>
              </a:buClr>
            </a:pPr>
            <a:r>
              <a:rPr lang="en-US" dirty="0"/>
              <a:t>Prescriptive Analytics</a:t>
            </a:r>
          </a:p>
          <a:p>
            <a:pPr marL="1201738" lvl="1" indent="-287338">
              <a:spcBef>
                <a:spcPts val="0"/>
              </a:spcBef>
              <a:spcAft>
                <a:spcPts val="600"/>
              </a:spcAft>
              <a:buClr>
                <a:srgbClr val="C00000"/>
              </a:buClr>
            </a:pPr>
            <a:r>
              <a:rPr lang="en-US" dirty="0"/>
              <a:t>Techniques that create models indicating the best decision to make or course of action to take</a:t>
            </a:r>
          </a:p>
          <a:p>
            <a:pPr marL="1201738" lvl="1" indent="-287338">
              <a:spcBef>
                <a:spcPts val="0"/>
              </a:spcBef>
              <a:spcAft>
                <a:spcPts val="600"/>
              </a:spcAft>
              <a:buClr>
                <a:srgbClr val="C00000"/>
              </a:buClr>
            </a:pPr>
            <a:r>
              <a:rPr lang="en-US" dirty="0"/>
              <a:t>Example: Airline using past purchasing data as inputs into a model that recommends the best pricing strategy across all flights allowing the company to maximize revenue.</a:t>
            </a:r>
          </a:p>
        </p:txBody>
      </p:sp>
      <p:sp>
        <p:nvSpPr>
          <p:cNvPr id="10" name="Text Placeholder 9">
            <a:extLst>
              <a:ext uri="{FF2B5EF4-FFF2-40B4-BE49-F238E27FC236}">
                <a16:creationId xmlns:a16="http://schemas.microsoft.com/office/drawing/2014/main" id="{DD9C3859-802B-42EA-A7B6-FF41C698151E}"/>
              </a:ext>
            </a:extLst>
          </p:cNvPr>
          <p:cNvSpPr>
            <a:spLocks noGrp="1"/>
          </p:cNvSpPr>
          <p:nvPr>
            <p:ph type="body" sz="quarter" idx="12"/>
          </p:nvPr>
        </p:nvSpPr>
        <p:spPr/>
        <p:txBody>
          <a:bodyPr/>
          <a:lstStyle/>
          <a:p>
            <a:endParaRPr lang="en-US" dirty="0"/>
          </a:p>
        </p:txBody>
      </p:sp>
      <p:sp>
        <p:nvSpPr>
          <p:cNvPr id="9" name="Text Placeholder 8">
            <a:extLst>
              <a:ext uri="{FF2B5EF4-FFF2-40B4-BE49-F238E27FC236}">
                <a16:creationId xmlns:a16="http://schemas.microsoft.com/office/drawing/2014/main" id="{72B02F49-F592-4C18-940D-5CEE82086411}"/>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68428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3B01-6FD8-4CBE-AD02-FB87DB8D32A9}"/>
              </a:ext>
            </a:extLst>
          </p:cNvPr>
          <p:cNvSpPr>
            <a:spLocks noGrp="1"/>
          </p:cNvSpPr>
          <p:nvPr>
            <p:ph type="title"/>
          </p:nvPr>
        </p:nvSpPr>
        <p:spPr/>
        <p:txBody>
          <a:bodyPr/>
          <a:lstStyle/>
          <a:p>
            <a:r>
              <a:rPr lang="en-US" dirty="0"/>
              <a:t>Knowledge </a:t>
            </a:r>
          </a:p>
        </p:txBody>
      </p:sp>
      <p:sp>
        <p:nvSpPr>
          <p:cNvPr id="15363" name="Rectangle 3"/>
          <p:cNvSpPr>
            <a:spLocks noGrp="1" noChangeArrowheads="1"/>
          </p:cNvSpPr>
          <p:nvPr>
            <p:ph idx="1"/>
          </p:nvPr>
        </p:nvSpPr>
        <p:spPr/>
        <p:txBody>
          <a:bodyPr/>
          <a:lstStyle/>
          <a:p>
            <a:pPr eaLnBrk="1" hangingPunct="1">
              <a:spcAft>
                <a:spcPts val="1200"/>
              </a:spcAft>
            </a:pPr>
            <a:r>
              <a:rPr lang="en-US" sz="2800" b="1" dirty="0"/>
              <a:t>Knowledge</a:t>
            </a:r>
            <a:r>
              <a:rPr lang="en-US" b="1" i="1" dirty="0">
                <a:solidFill>
                  <a:srgbClr val="5CA3DE"/>
                </a:solidFill>
              </a:rPr>
              <a:t> </a:t>
            </a:r>
            <a:r>
              <a:rPr lang="en-US" sz="2800" dirty="0"/>
              <a:t>- Skills, experience, and expertise coupled with information and intelligence that creates a person’s intellectual resources</a:t>
            </a:r>
          </a:p>
          <a:p>
            <a:pPr eaLnBrk="1" hangingPunct="1">
              <a:spcAft>
                <a:spcPts val="1200"/>
              </a:spcAft>
            </a:pPr>
            <a:r>
              <a:rPr lang="en-US" sz="2800" b="1" dirty="0"/>
              <a:t>Knowledge worker</a:t>
            </a:r>
            <a:r>
              <a:rPr lang="en-US" sz="2800" dirty="0"/>
              <a:t> – Individual valued for their ability to interpret and analyze information</a:t>
            </a:r>
          </a:p>
        </p:txBody>
      </p:sp>
      <p:sp>
        <p:nvSpPr>
          <p:cNvPr id="4" name="Text Placeholder 3">
            <a:extLst>
              <a:ext uri="{FF2B5EF4-FFF2-40B4-BE49-F238E27FC236}">
                <a16:creationId xmlns:a16="http://schemas.microsoft.com/office/drawing/2014/main" id="{28D3B26E-17A4-429B-9701-4E07DEEE5109}"/>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035C2AFE-00D9-4A05-B22B-1A841DFD2618}"/>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noChangeArrowheads="1"/>
          </p:cNvSpPr>
          <p:nvPr>
            <p:ph type="title"/>
          </p:nvPr>
        </p:nvSpPr>
        <p:spPr/>
        <p:txBody>
          <a:bodyPr/>
          <a:lstStyle/>
          <a:p>
            <a:pPr eaLnBrk="1" hangingPunct="1"/>
            <a:r>
              <a:rPr lang="en-US" sz="3200" dirty="0">
                <a:solidFill>
                  <a:srgbClr val="C00000"/>
                </a:solidFill>
              </a:rPr>
              <a:t>Figure 1.7 Departments Working Independently</a:t>
            </a:r>
          </a:p>
        </p:txBody>
      </p:sp>
      <p:pic>
        <p:nvPicPr>
          <p:cNvPr id="2" name="Picture 1" descr="A graphic shows the functions of various departments within a company. Departments are not connected."/>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652" y="1281441"/>
            <a:ext cx="8840696" cy="4648200"/>
          </a:xfrm>
          <a:prstGeom prst="rect">
            <a:avLst/>
          </a:prstGeom>
        </p:spPr>
      </p:pic>
      <p:sp>
        <p:nvSpPr>
          <p:cNvPr id="4" name="Text Placeholder 3">
            <a:extLst>
              <a:ext uri="{FF2B5EF4-FFF2-40B4-BE49-F238E27FC236}">
                <a16:creationId xmlns:a16="http://schemas.microsoft.com/office/drawing/2014/main" id="{5BD247A6-F60F-4B10-BB22-91BBC29BEA4D}"/>
              </a:ext>
            </a:extLst>
          </p:cNvPr>
          <p:cNvSpPr>
            <a:spLocks noGrp="1"/>
          </p:cNvSpPr>
          <p:nvPr>
            <p:ph type="body" sz="quarter" idx="12"/>
          </p:nvPr>
        </p:nvSpPr>
        <p:spPr>
          <a:xfrm>
            <a:off x="266700" y="6016831"/>
            <a:ext cx="8610600" cy="376833"/>
          </a:xfrm>
        </p:spPr>
        <p:txBody>
          <a:bodyPr/>
          <a:lstStyle/>
          <a:p>
            <a:pPr algn="l"/>
            <a:r>
              <a:rPr lang="en-US" altLang="zh-TW" sz="1400" dirty="0"/>
              <a:t>People, information, and technology are inextricably </a:t>
            </a:r>
            <a:r>
              <a:rPr lang="en-US" altLang="zh-TW" sz="1400" dirty="0" smtClean="0"/>
              <a:t>linked</a:t>
            </a:r>
          </a:p>
          <a:p>
            <a:pPr marL="0" lvl="1" indent="0">
              <a:buNone/>
            </a:pPr>
            <a:r>
              <a:rPr lang="en-US" altLang="zh-TW" sz="1400" dirty="0"/>
              <a:t>Information is one of the most important assets in an organization, and the primary way that people get information is through information technology</a:t>
            </a:r>
          </a:p>
          <a:p>
            <a:endParaRPr lang="en-US" altLang="zh-TW" dirty="0"/>
          </a:p>
          <a:p>
            <a:endParaRPr lang="en-US" dirty="0"/>
          </a:p>
        </p:txBody>
      </p:sp>
      <p:sp>
        <p:nvSpPr>
          <p:cNvPr id="3" name="Text Placeholder 2">
            <a:extLst>
              <a:ext uri="{FF2B5EF4-FFF2-40B4-BE49-F238E27FC236}">
                <a16:creationId xmlns:a16="http://schemas.microsoft.com/office/drawing/2014/main" id="{F245628B-AA2E-46DE-BE57-F567B30CA961}"/>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Grp="1" noChangeArrowheads="1"/>
          </p:cNvSpPr>
          <p:nvPr>
            <p:ph type="title"/>
          </p:nvPr>
        </p:nvSpPr>
        <p:spPr>
          <a:ln>
            <a:noFill/>
          </a:ln>
        </p:spPr>
        <p:txBody>
          <a:bodyPr/>
          <a:lstStyle/>
          <a:p>
            <a:pPr eaLnBrk="1" hangingPunct="1"/>
            <a:r>
              <a:rPr lang="en-US" sz="3600" dirty="0">
                <a:solidFill>
                  <a:srgbClr val="C00000"/>
                </a:solidFill>
                <a:latin typeface="+mn-lt"/>
              </a:rPr>
              <a:t>Chapter One Overview</a:t>
            </a:r>
          </a:p>
        </p:txBody>
      </p:sp>
      <p:sp>
        <p:nvSpPr>
          <p:cNvPr id="5123" name="Rectangle 3"/>
          <p:cNvSpPr>
            <a:spLocks noGrp="1" noChangeArrowheads="1"/>
          </p:cNvSpPr>
          <p:nvPr>
            <p:ph idx="1"/>
          </p:nvPr>
        </p:nvSpPr>
        <p:spPr/>
        <p:txBody>
          <a:bodyPr/>
          <a:lstStyle/>
          <a:p>
            <a:pPr eaLnBrk="1" hangingPunct="1">
              <a:lnSpc>
                <a:spcPct val="80000"/>
              </a:lnSpc>
            </a:pPr>
            <a:r>
              <a:rPr lang="en-US" sz="2800" b="1" dirty="0"/>
              <a:t>SECTION 1.1 – Business Driven MIS</a:t>
            </a:r>
            <a:endParaRPr lang="en-US" sz="2800" dirty="0"/>
          </a:p>
          <a:p>
            <a:pPr lvl="2">
              <a:lnSpc>
                <a:spcPct val="80000"/>
              </a:lnSpc>
              <a:buClr>
                <a:srgbClr val="C00000"/>
              </a:buClr>
            </a:pPr>
            <a:r>
              <a:rPr lang="en-US" sz="2400" dirty="0"/>
              <a:t>Competing in the Information Age</a:t>
            </a:r>
          </a:p>
          <a:p>
            <a:pPr lvl="2">
              <a:lnSpc>
                <a:spcPct val="80000"/>
              </a:lnSpc>
              <a:buClr>
                <a:srgbClr val="C00000"/>
              </a:buClr>
            </a:pPr>
            <a:r>
              <a:rPr lang="en-US" sz="2400" dirty="0"/>
              <a:t>The Challenge of Departmental Companies and the MIS Solution</a:t>
            </a:r>
          </a:p>
          <a:p>
            <a:pPr eaLnBrk="1" hangingPunct="1">
              <a:lnSpc>
                <a:spcPct val="80000"/>
              </a:lnSpc>
            </a:pPr>
            <a:r>
              <a:rPr lang="en-US" sz="2800" b="1" dirty="0"/>
              <a:t>SECTION 1.2 – Business Strategy</a:t>
            </a:r>
            <a:endParaRPr lang="en-US" sz="2800" dirty="0"/>
          </a:p>
          <a:p>
            <a:pPr lvl="2">
              <a:lnSpc>
                <a:spcPct val="80000"/>
              </a:lnSpc>
              <a:buClr>
                <a:srgbClr val="C00000"/>
              </a:buClr>
            </a:pPr>
            <a:r>
              <a:rPr lang="en-US" sz="2400" dirty="0"/>
              <a:t>Identifying Competitive Advantages</a:t>
            </a:r>
          </a:p>
          <a:p>
            <a:pPr lvl="2">
              <a:lnSpc>
                <a:spcPct val="80000"/>
              </a:lnSpc>
              <a:buClr>
                <a:srgbClr val="C00000"/>
              </a:buClr>
            </a:pPr>
            <a:r>
              <a:rPr lang="en-US" sz="2400" dirty="0"/>
              <a:t>The Five Forces Model – Evaluating Industry Attractiveness</a:t>
            </a:r>
          </a:p>
          <a:p>
            <a:pPr lvl="2">
              <a:lnSpc>
                <a:spcPct val="80000"/>
              </a:lnSpc>
              <a:buClr>
                <a:srgbClr val="C00000"/>
              </a:buClr>
            </a:pPr>
            <a:r>
              <a:rPr lang="en-US" sz="2400" dirty="0"/>
              <a:t>The Three Generic Strategies – Choosing a Business Focus</a:t>
            </a:r>
          </a:p>
          <a:p>
            <a:pPr lvl="2">
              <a:lnSpc>
                <a:spcPct val="80000"/>
              </a:lnSpc>
              <a:buClr>
                <a:srgbClr val="C00000"/>
              </a:buClr>
            </a:pPr>
            <a:r>
              <a:rPr lang="en-US" sz="2400" dirty="0"/>
              <a:t>Value Chain Analysis – Executing Business Strategies</a:t>
            </a:r>
          </a:p>
        </p:txBody>
      </p:sp>
      <p:sp>
        <p:nvSpPr>
          <p:cNvPr id="3" name="Text Placeholder 2">
            <a:extLst>
              <a:ext uri="{FF2B5EF4-FFF2-40B4-BE49-F238E27FC236}">
                <a16:creationId xmlns:a16="http://schemas.microsoft.com/office/drawing/2014/main" id="{6684B37E-474C-4001-8A1D-406E3EC4D736}"/>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4F59C432-6669-4E0C-AEA2-7818712A1FBF}"/>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C1D2-405C-4BA3-B75D-818779429646}"/>
              </a:ext>
            </a:extLst>
          </p:cNvPr>
          <p:cNvSpPr>
            <a:spLocks noGrp="1"/>
          </p:cNvSpPr>
          <p:nvPr>
            <p:ph type="title"/>
          </p:nvPr>
        </p:nvSpPr>
        <p:spPr/>
        <p:txBody>
          <a:bodyPr/>
          <a:lstStyle/>
          <a:p>
            <a:r>
              <a:rPr lang="en-US" dirty="0"/>
              <a:t>Figure 1.8 Departments Working Together</a:t>
            </a:r>
          </a:p>
        </p:txBody>
      </p:sp>
      <p:pic>
        <p:nvPicPr>
          <p:cNvPr id="4" name="Picture 3" descr="A graphic shows data from each department that feeds business decisions."/>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78775" y="1157182"/>
            <a:ext cx="8786450" cy="4572540"/>
          </a:xfrm>
          <a:prstGeom prst="rect">
            <a:avLst/>
          </a:prstGeom>
        </p:spPr>
      </p:pic>
      <p:sp>
        <p:nvSpPr>
          <p:cNvPr id="6" name="Text Placeholder 5">
            <a:extLst>
              <a:ext uri="{FF2B5EF4-FFF2-40B4-BE49-F238E27FC236}">
                <a16:creationId xmlns:a16="http://schemas.microsoft.com/office/drawing/2014/main" id="{F7292FC5-041D-494A-A2A7-58D30C7C8F5A}"/>
              </a:ext>
            </a:extLst>
          </p:cNvPr>
          <p:cNvSpPr>
            <a:spLocks noGrp="1"/>
          </p:cNvSpPr>
          <p:nvPr>
            <p:ph type="body" sz="quarter" idx="12"/>
          </p:nvPr>
        </p:nvSpPr>
        <p:spPr>
          <a:xfrm>
            <a:off x="762000" y="6048704"/>
            <a:ext cx="7696200" cy="604446"/>
          </a:xfrm>
        </p:spPr>
        <p:txBody>
          <a:bodyPr/>
          <a:lstStyle/>
          <a:p>
            <a:pPr algn="l"/>
            <a:r>
              <a:rPr lang="en-US" altLang="zh-TW" sz="1400" dirty="0"/>
              <a:t>Successful companies operate cross-functionally, integrating the operations of all departments.</a:t>
            </a:r>
          </a:p>
          <a:p>
            <a:pPr algn="l"/>
            <a:r>
              <a:rPr lang="en-US" altLang="zh-TW" sz="1400" dirty="0"/>
              <a:t>Systems are the primary enabler of cross-functional operations</a:t>
            </a:r>
            <a:endParaRPr lang="en-US" sz="1400" dirty="0"/>
          </a:p>
        </p:txBody>
      </p:sp>
      <p:sp>
        <p:nvSpPr>
          <p:cNvPr id="3" name="Text Placeholder 2">
            <a:extLst>
              <a:ext uri="{FF2B5EF4-FFF2-40B4-BE49-F238E27FC236}">
                <a16:creationId xmlns:a16="http://schemas.microsoft.com/office/drawing/2014/main" id="{F8DA68DA-549D-454F-BE18-5191F05965B7}"/>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Figure 1.9 Different Types of Goods and Services</a:t>
            </a:r>
            <a:endParaRPr lang="en-US" b="1" kern="0" dirty="0"/>
          </a:p>
        </p:txBody>
      </p:sp>
      <p:pic>
        <p:nvPicPr>
          <p:cNvPr id="5" name="Picture 4" descr="A graphic defines and gives examples of goods and services.">
            <a:extLst>
              <a:ext uri="{FF2B5EF4-FFF2-40B4-BE49-F238E27FC236}">
                <a16:creationId xmlns:a16="http://schemas.microsoft.com/office/drawing/2014/main" id="{9897B5C0-12C8-4800-A69F-0DC4E07DECDA}"/>
              </a:ext>
            </a:extLst>
          </p:cNvPr>
          <p:cNvPicPr>
            <a:picLocks noChangeAspect="1"/>
          </p:cNvPicPr>
          <p:nvPr/>
        </p:nvPicPr>
        <p:blipFill rotWithShape="1">
          <a:blip r:embed="rId3" cstate="print">
            <a:clrChange>
              <a:clrFrom>
                <a:srgbClr val="DDE89B"/>
              </a:clrFrom>
              <a:clrTo>
                <a:srgbClr val="DDE89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5251"/>
          <a:stretch/>
        </p:blipFill>
        <p:spPr>
          <a:xfrm>
            <a:off x="838199" y="883020"/>
            <a:ext cx="7613217" cy="5467772"/>
          </a:xfrm>
          <a:prstGeom prst="rect">
            <a:avLst/>
          </a:prstGeom>
        </p:spPr>
      </p:pic>
      <p:sp>
        <p:nvSpPr>
          <p:cNvPr id="6" name="Text Placeholder 5">
            <a:extLst>
              <a:ext uri="{FF2B5EF4-FFF2-40B4-BE49-F238E27FC236}">
                <a16:creationId xmlns:a16="http://schemas.microsoft.com/office/drawing/2014/main" id="{772269B8-BF89-4D0E-8236-2DC45B97A528}"/>
              </a:ext>
            </a:extLst>
          </p:cNvPr>
          <p:cNvSpPr>
            <a:spLocks noGrp="1"/>
          </p:cNvSpPr>
          <p:nvPr>
            <p:ph type="body" sz="quarter" idx="12"/>
          </p:nvPr>
        </p:nvSpPr>
        <p:spPr>
          <a:xfrm>
            <a:off x="3467512" y="6395612"/>
            <a:ext cx="2208976" cy="152959"/>
          </a:xfrm>
        </p:spPr>
        <p:txBody>
          <a:bodyPr/>
          <a:lstStyle/>
          <a:p>
            <a:r>
              <a:rPr lang="en-US" dirty="0">
                <a:hlinkClick r:id="rId5" action="ppaction://hlinksldjump"/>
              </a:rPr>
              <a:t>Jump to long image description</a:t>
            </a:r>
            <a:endParaRPr lang="en-US" dirty="0"/>
          </a:p>
        </p:txBody>
      </p:sp>
      <p:sp>
        <p:nvSpPr>
          <p:cNvPr id="4" name="Text Placeholder 3">
            <a:extLst>
              <a:ext uri="{FF2B5EF4-FFF2-40B4-BE49-F238E27FC236}">
                <a16:creationId xmlns:a16="http://schemas.microsoft.com/office/drawing/2014/main" id="{6B32BC7F-2E67-407C-ACBD-184D1A46863A}"/>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65298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Figure 1.10 Input, Process, Output Example</a:t>
            </a:r>
            <a:endParaRPr lang="en-US" dirty="0">
              <a:solidFill>
                <a:schemeClr val="tx1"/>
              </a:solidFill>
            </a:endParaRPr>
          </a:p>
        </p:txBody>
      </p:sp>
      <p:pic>
        <p:nvPicPr>
          <p:cNvPr id="3" name="Picture 2" descr="A graphic shows the input, process, and output of making a hamburge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 y="1668780"/>
            <a:ext cx="7696200" cy="3901440"/>
          </a:xfrm>
          <a:prstGeom prst="rect">
            <a:avLst/>
          </a:prstGeom>
        </p:spPr>
      </p:pic>
      <p:sp>
        <p:nvSpPr>
          <p:cNvPr id="6" name="Text Placeholder 5">
            <a:extLst>
              <a:ext uri="{FF2B5EF4-FFF2-40B4-BE49-F238E27FC236}">
                <a16:creationId xmlns:a16="http://schemas.microsoft.com/office/drawing/2014/main" id="{B9092C17-4177-4A3A-9A50-40998D36A7DE}"/>
              </a:ext>
            </a:extLst>
          </p:cNvPr>
          <p:cNvSpPr>
            <a:spLocks noGrp="1"/>
          </p:cNvSpPr>
          <p:nvPr>
            <p:ph type="body" sz="quarter" idx="12"/>
          </p:nvPr>
        </p:nvSpPr>
        <p:spPr>
          <a:xfrm>
            <a:off x="3467512" y="6172200"/>
            <a:ext cx="3314288" cy="480950"/>
          </a:xfrm>
        </p:spPr>
        <p:txBody>
          <a:bodyPr/>
          <a:lstStyle/>
          <a:p>
            <a:pPr marL="457200" lvl="1" indent="0">
              <a:buNone/>
            </a:pPr>
            <a:r>
              <a:rPr lang="en-US" altLang="zh-TW" sz="1600" dirty="0" smtClean="0">
                <a:latin typeface="Albertus (W1)" charset="0"/>
              </a:rPr>
              <a:t>bun</a:t>
            </a:r>
            <a:r>
              <a:rPr lang="zh-TW" altLang="en-US" sz="1600" dirty="0">
                <a:latin typeface="Albertus (W1)" charset="0"/>
              </a:rPr>
              <a:t>圓形麵包</a:t>
            </a:r>
            <a:r>
              <a:rPr lang="en-US" altLang="zh-TW" sz="1600" dirty="0" smtClean="0">
                <a:latin typeface="Albertus (W1)" charset="0"/>
              </a:rPr>
              <a:t>, patty</a:t>
            </a:r>
            <a:r>
              <a:rPr lang="zh-TW" altLang="en-US" sz="1600" dirty="0">
                <a:latin typeface="Albertus (W1)" charset="0"/>
              </a:rPr>
              <a:t>肉饼</a:t>
            </a:r>
            <a:r>
              <a:rPr lang="en-US" altLang="zh-TW" sz="1600" dirty="0" smtClean="0">
                <a:latin typeface="Albertus (W1)" charset="0"/>
              </a:rPr>
              <a:t>, lettuce</a:t>
            </a:r>
            <a:r>
              <a:rPr lang="zh-TW" altLang="en-US" sz="1600" dirty="0">
                <a:latin typeface="Albertus (W1)" charset="0"/>
              </a:rPr>
              <a:t>生菜</a:t>
            </a:r>
            <a:r>
              <a:rPr lang="en-US" altLang="zh-TW" sz="1600" dirty="0" smtClean="0">
                <a:latin typeface="Albertus (W1)" charset="0"/>
              </a:rPr>
              <a:t>,</a:t>
            </a:r>
            <a:r>
              <a:rPr lang="zh-TW" altLang="en-US" sz="1600" dirty="0">
                <a:latin typeface="Albertus (W1)" charset="0"/>
              </a:rPr>
              <a:t>萵苣</a:t>
            </a:r>
            <a:r>
              <a:rPr lang="en-US" altLang="zh-TW" sz="1600" dirty="0" smtClean="0">
                <a:latin typeface="Albertus (W1)" charset="0"/>
              </a:rPr>
              <a:t>tomato</a:t>
            </a:r>
            <a:r>
              <a:rPr lang="en-US" altLang="zh-TW" sz="1600" dirty="0">
                <a:latin typeface="Albertus (W1)" charset="0"/>
              </a:rPr>
              <a:t>, </a:t>
            </a:r>
            <a:r>
              <a:rPr lang="en-US" altLang="zh-TW" sz="1600" dirty="0" smtClean="0">
                <a:latin typeface="Albertus (W1)" charset="0"/>
              </a:rPr>
              <a:t>ketchup</a:t>
            </a:r>
            <a:r>
              <a:rPr lang="zh-TW" altLang="en-US" sz="1600" dirty="0" smtClean="0">
                <a:latin typeface="Albertus (W1)" charset="0"/>
              </a:rPr>
              <a:t>番茄醬</a:t>
            </a:r>
            <a:endParaRPr lang="en-US" altLang="zh-TW" sz="1600" dirty="0">
              <a:latin typeface="Albertus (W1)" charset="0"/>
            </a:endParaRPr>
          </a:p>
        </p:txBody>
      </p:sp>
      <p:sp>
        <p:nvSpPr>
          <p:cNvPr id="5" name="Text Placeholder 4">
            <a:extLst>
              <a:ext uri="{FF2B5EF4-FFF2-40B4-BE49-F238E27FC236}">
                <a16:creationId xmlns:a16="http://schemas.microsoft.com/office/drawing/2014/main" id="{695281CE-CA5C-44BB-AD14-A800B1DAC67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55526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Figure 1.11 Overview of Systems Thinking</a:t>
            </a:r>
            <a:endParaRPr lang="en-US" sz="3600" b="1" dirty="0">
              <a:solidFill>
                <a:schemeClr val="tx1"/>
              </a:solidFill>
            </a:endParaRPr>
          </a:p>
        </p:txBody>
      </p:sp>
      <p:sp>
        <p:nvSpPr>
          <p:cNvPr id="4" name="Rectangle 3"/>
          <p:cNvSpPr>
            <a:spLocks noGrp="1" noChangeArrowheads="1"/>
          </p:cNvSpPr>
          <p:nvPr>
            <p:ph idx="1"/>
          </p:nvPr>
        </p:nvSpPr>
        <p:spPr>
          <a:xfrm>
            <a:off x="457200" y="990600"/>
            <a:ext cx="8534400" cy="2286000"/>
          </a:xfrm>
        </p:spPr>
        <p:txBody>
          <a:bodyPr/>
          <a:lstStyle/>
          <a:p>
            <a:pPr eaLnBrk="1" hangingPunct="1">
              <a:defRPr/>
            </a:pPr>
            <a:r>
              <a:rPr lang="en-US" b="1" dirty="0"/>
              <a:t>Systems thinking </a:t>
            </a:r>
            <a:r>
              <a:rPr lang="en-US" dirty="0"/>
              <a:t>– A way of monitoring the entire system by viewing multiple inputs being processed or transformed to produce outputs while continuously gathering feedback on each part</a:t>
            </a:r>
            <a:endParaRPr lang="en-US" sz="1000" dirty="0"/>
          </a:p>
        </p:txBody>
      </p:sp>
      <p:pic>
        <p:nvPicPr>
          <p:cNvPr id="7" name="Picture 6" descr="Process goes from input to process to output with feedback at every stage. Each process step is defin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286000"/>
            <a:ext cx="8256842" cy="4153192"/>
          </a:xfrm>
          <a:prstGeom prst="rect">
            <a:avLst/>
          </a:prstGeom>
        </p:spPr>
      </p:pic>
      <p:sp>
        <p:nvSpPr>
          <p:cNvPr id="5" name="Text Placeholder 4">
            <a:extLst>
              <a:ext uri="{FF2B5EF4-FFF2-40B4-BE49-F238E27FC236}">
                <a16:creationId xmlns:a16="http://schemas.microsoft.com/office/drawing/2014/main" id="{85E7600F-F8C6-4AC3-BBA9-44C146B78CAE}"/>
              </a:ext>
            </a:extLst>
          </p:cNvPr>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3" name="Text Placeholder 2">
            <a:extLst>
              <a:ext uri="{FF2B5EF4-FFF2-40B4-BE49-F238E27FC236}">
                <a16:creationId xmlns:a16="http://schemas.microsoft.com/office/drawing/2014/main" id="{40AB5032-9BAA-4577-8C2E-C3763C19C78B}"/>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Systems Thinking</a:t>
            </a:r>
            <a:endParaRPr lang="en-US" sz="3600" b="1" dirty="0">
              <a:solidFill>
                <a:schemeClr val="tx1"/>
              </a:solidFill>
            </a:endParaRPr>
          </a:p>
        </p:txBody>
      </p:sp>
      <p:sp>
        <p:nvSpPr>
          <p:cNvPr id="19459" name="Rectangle 3"/>
          <p:cNvSpPr>
            <a:spLocks noGrp="1" noChangeArrowheads="1"/>
          </p:cNvSpPr>
          <p:nvPr>
            <p:ph idx="1"/>
          </p:nvPr>
        </p:nvSpPr>
        <p:spPr/>
        <p:txBody>
          <a:bodyPr/>
          <a:lstStyle/>
          <a:p>
            <a:pPr eaLnBrk="1" hangingPunct="1"/>
            <a:r>
              <a:rPr lang="en-US" sz="2800" b="1" dirty="0"/>
              <a:t>Management Information Systems (MIS) </a:t>
            </a:r>
            <a:r>
              <a:rPr lang="en-US" sz="2800" dirty="0"/>
              <a:t>–  A business function, like accounting and human resources, which moves information about people, products, and processes across the company to facilitate decision-making and problem-solving</a:t>
            </a:r>
          </a:p>
        </p:txBody>
      </p:sp>
      <p:sp>
        <p:nvSpPr>
          <p:cNvPr id="3" name="Text Placeholder 2">
            <a:extLst>
              <a:ext uri="{FF2B5EF4-FFF2-40B4-BE49-F238E27FC236}">
                <a16:creationId xmlns:a16="http://schemas.microsoft.com/office/drawing/2014/main" id="{50F69BC2-A139-4B99-AA92-A63F11240864}"/>
              </a:ext>
            </a:extLst>
          </p:cNvPr>
          <p:cNvSpPr>
            <a:spLocks noGrp="1"/>
          </p:cNvSpPr>
          <p:nvPr>
            <p:ph type="body" sz="quarter" idx="12"/>
          </p:nvPr>
        </p:nvSpPr>
        <p:spPr>
          <a:xfrm>
            <a:off x="3467512" y="6324600"/>
            <a:ext cx="2208976" cy="99950"/>
          </a:xfrm>
        </p:spPr>
        <p:txBody>
          <a:bodyPr/>
          <a:lstStyle/>
          <a:p>
            <a:endParaRPr lang="en-US" dirty="0"/>
          </a:p>
        </p:txBody>
      </p:sp>
      <p:sp>
        <p:nvSpPr>
          <p:cNvPr id="2" name="Text Placeholder 1">
            <a:extLst>
              <a:ext uri="{FF2B5EF4-FFF2-40B4-BE49-F238E27FC236}">
                <a16:creationId xmlns:a16="http://schemas.microsoft.com/office/drawing/2014/main" id="{0BCD33A3-DCC9-4748-8BD9-EDFD4FD4F42B}"/>
              </a:ext>
            </a:extLst>
          </p:cNvPr>
          <p:cNvSpPr>
            <a:spLocks noGrp="1"/>
          </p:cNvSpPr>
          <p:nvPr>
            <p:ph type="body" sz="quarter" idx="11"/>
          </p:nvPr>
        </p:nvSpPr>
        <p:spPr/>
        <p:txBody>
          <a:bodyPr/>
          <a:lstStyle/>
          <a:p>
            <a:endParaRPr lang="en-US" dirty="0"/>
          </a:p>
        </p:txBody>
      </p:sp>
      <p:pic>
        <p:nvPicPr>
          <p:cNvPr id="9" name="Picture 2" descr="ãSystems Thinking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3273679"/>
            <a:ext cx="4495800" cy="2974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五項修練的故事</a:t>
            </a:r>
          </a:p>
        </p:txBody>
      </p:sp>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2286000" y="2690336"/>
            <a:ext cx="5562600" cy="3416320"/>
          </a:xfrm>
          <a:prstGeom prst="rect">
            <a:avLst/>
          </a:prstGeom>
        </p:spPr>
        <p:txBody>
          <a:bodyPr wrap="square">
            <a:spAutoFit/>
          </a:bodyPr>
          <a:lstStyle/>
          <a:p>
            <a:r>
              <a:rPr lang="zh-TW" altLang="en-US" sz="2400" dirty="0">
                <a:solidFill>
                  <a:srgbClr val="444444"/>
                </a:solidFill>
                <a:latin typeface="Times New Roman" panose="02020603050405020304" pitchFamily="18" charset="0"/>
              </a:rPr>
              <a:t>比狼學得快，對應自我超越</a:t>
            </a:r>
            <a:r>
              <a:rPr lang="zh-TW" altLang="en-US" sz="2400" dirty="0" smtClean="0">
                <a:solidFill>
                  <a:srgbClr val="444444"/>
                </a:solidFill>
                <a:latin typeface="Times New Roman" panose="02020603050405020304" pitchFamily="18" charset="0"/>
              </a:rPr>
              <a:t>。</a:t>
            </a:r>
            <a:endParaRPr lang="en-US" altLang="zh-TW" sz="2400" dirty="0" smtClean="0">
              <a:solidFill>
                <a:srgbClr val="444444"/>
              </a:solidFill>
              <a:latin typeface="Times New Roman" panose="02020603050405020304" pitchFamily="18" charset="0"/>
            </a:endParaRPr>
          </a:p>
          <a:p>
            <a:endParaRPr lang="zh-TW" altLang="en-US" sz="2400" dirty="0">
              <a:solidFill>
                <a:srgbClr val="444444"/>
              </a:solidFill>
              <a:latin typeface="Times New Roman" panose="02020603050405020304" pitchFamily="18" charset="0"/>
            </a:endParaRPr>
          </a:p>
          <a:p>
            <a:r>
              <a:rPr lang="zh-TW" altLang="en-US" sz="2400" dirty="0">
                <a:solidFill>
                  <a:srgbClr val="444444"/>
                </a:solidFill>
                <a:latin typeface="Times New Roman" panose="02020603050405020304" pitchFamily="18" charset="0"/>
              </a:rPr>
              <a:t>旅鼠的困境，對應建立使命與共同願景</a:t>
            </a:r>
            <a:r>
              <a:rPr lang="zh-TW" altLang="en-US" sz="2400" dirty="0" smtClean="0">
                <a:solidFill>
                  <a:srgbClr val="444444"/>
                </a:solidFill>
                <a:latin typeface="Times New Roman" panose="02020603050405020304" pitchFamily="18" charset="0"/>
              </a:rPr>
              <a:t>。</a:t>
            </a:r>
            <a:endParaRPr lang="en-US" altLang="zh-TW" sz="2400" dirty="0" smtClean="0">
              <a:solidFill>
                <a:srgbClr val="444444"/>
              </a:solidFill>
              <a:latin typeface="Times New Roman" panose="02020603050405020304" pitchFamily="18" charset="0"/>
            </a:endParaRPr>
          </a:p>
          <a:p>
            <a:endParaRPr lang="zh-TW" altLang="en-US" sz="2400" dirty="0">
              <a:solidFill>
                <a:srgbClr val="444444"/>
              </a:solidFill>
              <a:latin typeface="Times New Roman" panose="02020603050405020304" pitchFamily="18" charset="0"/>
            </a:endParaRPr>
          </a:p>
          <a:p>
            <a:r>
              <a:rPr lang="zh-TW" altLang="en-US" sz="2400" dirty="0">
                <a:solidFill>
                  <a:srgbClr val="444444"/>
                </a:solidFill>
                <a:latin typeface="Times New Roman" panose="02020603050405020304" pitchFamily="18" charset="0"/>
              </a:rPr>
              <a:t>穴居人的陰影，對應心智模式</a:t>
            </a:r>
            <a:r>
              <a:rPr lang="zh-TW" altLang="en-US" sz="2400" dirty="0" smtClean="0">
                <a:solidFill>
                  <a:srgbClr val="444444"/>
                </a:solidFill>
                <a:latin typeface="Times New Roman" panose="02020603050405020304" pitchFamily="18" charset="0"/>
              </a:rPr>
              <a:t>。</a:t>
            </a:r>
            <a:endParaRPr lang="en-US" altLang="zh-TW" sz="2400" dirty="0" smtClean="0">
              <a:solidFill>
                <a:srgbClr val="444444"/>
              </a:solidFill>
              <a:latin typeface="Times New Roman" panose="02020603050405020304" pitchFamily="18" charset="0"/>
            </a:endParaRPr>
          </a:p>
          <a:p>
            <a:endParaRPr lang="zh-TW" altLang="en-US" sz="2400" dirty="0">
              <a:solidFill>
                <a:srgbClr val="444444"/>
              </a:solidFill>
              <a:latin typeface="Times New Roman" panose="02020603050405020304" pitchFamily="18" charset="0"/>
            </a:endParaRPr>
          </a:p>
          <a:p>
            <a:r>
              <a:rPr lang="zh-TW" altLang="en-US" sz="2400" dirty="0">
                <a:solidFill>
                  <a:srgbClr val="444444"/>
                </a:solidFill>
                <a:latin typeface="Times New Roman" panose="02020603050405020304" pitchFamily="18" charset="0"/>
              </a:rPr>
              <a:t>冰山的一角，對應系統思考</a:t>
            </a:r>
            <a:r>
              <a:rPr lang="zh-TW" altLang="en-US" sz="2400" dirty="0" smtClean="0">
                <a:solidFill>
                  <a:srgbClr val="444444"/>
                </a:solidFill>
                <a:latin typeface="Times New Roman" panose="02020603050405020304" pitchFamily="18" charset="0"/>
              </a:rPr>
              <a:t>。</a:t>
            </a:r>
            <a:endParaRPr lang="en-US" altLang="zh-TW" sz="2400" dirty="0" smtClean="0">
              <a:solidFill>
                <a:srgbClr val="444444"/>
              </a:solidFill>
              <a:latin typeface="Times New Roman" panose="02020603050405020304" pitchFamily="18" charset="0"/>
            </a:endParaRPr>
          </a:p>
          <a:p>
            <a:endParaRPr lang="zh-TW" altLang="en-US" sz="2400" dirty="0">
              <a:solidFill>
                <a:srgbClr val="444444"/>
              </a:solidFill>
              <a:latin typeface="Times New Roman" panose="02020603050405020304" pitchFamily="18" charset="0"/>
            </a:endParaRPr>
          </a:p>
          <a:p>
            <a:r>
              <a:rPr lang="zh-TW" altLang="en-US" sz="2400" dirty="0">
                <a:solidFill>
                  <a:srgbClr val="444444"/>
                </a:solidFill>
                <a:latin typeface="Times New Roman" panose="02020603050405020304" pitchFamily="18" charset="0"/>
              </a:rPr>
              <a:t>聆聽火山的聲音，對應團隊學習。</a:t>
            </a:r>
            <a:endParaRPr lang="zh-TW" altLang="en-US" sz="2400" b="0" i="0" dirty="0">
              <a:solidFill>
                <a:srgbClr val="444444"/>
              </a:solidFill>
              <a:effectLst/>
              <a:latin typeface="Times New Roman" panose="02020603050405020304" pitchFamily="18" charset="0"/>
            </a:endParaRPr>
          </a:p>
        </p:txBody>
      </p:sp>
      <p:sp>
        <p:nvSpPr>
          <p:cNvPr id="12" name="矩形 11"/>
          <p:cNvSpPr/>
          <p:nvPr/>
        </p:nvSpPr>
        <p:spPr>
          <a:xfrm>
            <a:off x="685800" y="1011105"/>
            <a:ext cx="8001000" cy="1338828"/>
          </a:xfrm>
          <a:prstGeom prst="rect">
            <a:avLst/>
          </a:prstGeom>
        </p:spPr>
        <p:txBody>
          <a:bodyPr wrap="square">
            <a:spAutoFit/>
          </a:bodyPr>
          <a:lstStyle/>
          <a:p>
            <a:pPr>
              <a:lnSpc>
                <a:spcPct val="150000"/>
              </a:lnSpc>
            </a:pPr>
            <a:r>
              <a:rPr lang="zh-TW" altLang="en-US" dirty="0"/>
              <a:t>本書的作者哈欽斯</a:t>
            </a:r>
            <a:r>
              <a:rPr lang="en-US" altLang="zh-TW" dirty="0"/>
              <a:t>(David Hutchens)---</a:t>
            </a:r>
            <a:r>
              <a:rPr lang="zh-TW" altLang="en-US" dirty="0"/>
              <a:t>身兼學習設計師、溝通顧問等多重身分、才華洋溢的作家</a:t>
            </a:r>
            <a:r>
              <a:rPr lang="en-US" altLang="zh-TW" dirty="0"/>
              <a:t>----</a:t>
            </a:r>
            <a:r>
              <a:rPr lang="zh-TW" altLang="en-US" dirty="0"/>
              <a:t>因此協同插畫家龔伯特 </a:t>
            </a:r>
            <a:r>
              <a:rPr lang="en-US" altLang="zh-TW" dirty="0"/>
              <a:t>(Bobby </a:t>
            </a:r>
            <a:r>
              <a:rPr lang="en-US" altLang="zh-TW" dirty="0" err="1"/>
              <a:t>Gombert</a:t>
            </a:r>
            <a:r>
              <a:rPr lang="en-US" altLang="zh-TW" dirty="0"/>
              <a:t>)</a:t>
            </a:r>
            <a:r>
              <a:rPr lang="zh-TW" altLang="en-US" dirty="0"/>
              <a:t>，製作了這一系列、從九歲到企業執行長都讀得津津有味的</a:t>
            </a:r>
            <a:r>
              <a:rPr lang="en-US" altLang="zh-TW" dirty="0"/>
              <a:t>《</a:t>
            </a:r>
            <a:r>
              <a:rPr lang="zh-TW" altLang="en-US" dirty="0"/>
              <a:t>五項修練的故事</a:t>
            </a:r>
            <a:r>
              <a:rPr lang="en-US" altLang="zh-TW" dirty="0"/>
              <a:t>》</a:t>
            </a:r>
            <a:r>
              <a:rPr lang="zh-TW" altLang="en-US" smtClean="0"/>
              <a:t>。</a:t>
            </a:r>
            <a:endParaRPr lang="zh-TW" altLang="en-US" dirty="0"/>
          </a:p>
        </p:txBody>
      </p:sp>
    </p:spTree>
    <p:extLst>
      <p:ext uri="{BB962C8B-B14F-4D97-AF65-F5344CB8AC3E}">
        <p14:creationId xmlns:p14="http://schemas.microsoft.com/office/powerpoint/2010/main" val="1928165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2819400" y="76200"/>
            <a:ext cx="3386504" cy="369332"/>
          </a:xfrm>
          <a:prstGeom prst="rect">
            <a:avLst/>
          </a:prstGeom>
        </p:spPr>
        <p:txBody>
          <a:bodyPr wrap="none">
            <a:spAutoFit/>
          </a:bodyPr>
          <a:lstStyle/>
          <a:p>
            <a:r>
              <a:rPr lang="en-US" altLang="zh-TW" u="sng" dirty="0">
                <a:solidFill>
                  <a:srgbClr val="FFFFFF"/>
                </a:solidFill>
                <a:latin typeface="arial" panose="020B0604020202020204" pitchFamily="34" charset="0"/>
                <a:hlinkClick r:id="rId3"/>
              </a:rPr>
              <a:t>14 Habits of a Systems Thinker</a:t>
            </a:r>
            <a:endParaRPr lang="zh-TW" altLang="en-US" dirty="0"/>
          </a:p>
        </p:txBody>
      </p:sp>
      <p:pic>
        <p:nvPicPr>
          <p:cNvPr id="1026" name="Picture 2" descr="ç¸éå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5" y="533400"/>
            <a:ext cx="91440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630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1258888" y="0"/>
            <a:ext cx="6481762" cy="1565275"/>
          </a:xfrm>
        </p:spPr>
        <p:txBody>
          <a:bodyPr/>
          <a:lstStyle/>
          <a:p>
            <a:pPr marL="704850" indent="-704850" eaLnBrk="1" hangingPunct="1"/>
            <a:r>
              <a:rPr lang="ja-JP" altLang="en-US" sz="4800" smtClean="0">
                <a:solidFill>
                  <a:schemeClr val="tx1"/>
                </a:solidFill>
                <a:latin typeface="標楷體" panose="03000509000000000000" pitchFamily="65" charset="-120"/>
                <a:ea typeface="標楷體" panose="03000509000000000000" pitchFamily="65" charset="-120"/>
                <a:cs typeface="BiauKai" pitchFamily="1" charset="-120"/>
                <a:sym typeface="BiauKai" pitchFamily="1" charset="-120"/>
              </a:rPr>
              <a:t>第五項修煉：</a:t>
            </a:r>
            <a:endParaRPr lang="zh-TW" altLang="en-US" sz="4800" smtClean="0">
              <a:solidFill>
                <a:schemeClr val="tx1"/>
              </a:solidFill>
              <a:latin typeface="標楷體" panose="03000509000000000000" pitchFamily="65" charset="-120"/>
              <a:ea typeface="標楷體" panose="03000509000000000000" pitchFamily="65" charset="-120"/>
              <a:cs typeface="BiauKai" pitchFamily="1" charset="-120"/>
              <a:sym typeface="BiauKai" pitchFamily="1" charset="-120"/>
            </a:endParaRPr>
          </a:p>
        </p:txBody>
      </p:sp>
      <p:sp>
        <p:nvSpPr>
          <p:cNvPr id="19459" name="Rectangle 2"/>
          <p:cNvSpPr>
            <a:spLocks noGrp="1" noChangeArrowheads="1"/>
          </p:cNvSpPr>
          <p:nvPr>
            <p:ph type="body" idx="1"/>
          </p:nvPr>
        </p:nvSpPr>
        <p:spPr>
          <a:xfrm>
            <a:off x="1258888" y="1916113"/>
            <a:ext cx="6626225" cy="4941887"/>
          </a:xfrm>
        </p:spPr>
        <p:txBody>
          <a:bodyPr/>
          <a:lstStyle/>
          <a:p>
            <a:pPr marL="0" indent="0" eaLnBrk="1" hangingPunct="1">
              <a:spcBef>
                <a:spcPct val="0"/>
              </a:spcBef>
              <a:buNone/>
            </a:pPr>
            <a:r>
              <a:rPr lang="en-US" altLang="zh-TW" sz="3600" dirty="0" smtClean="0">
                <a:latin typeface="標楷體" panose="03000509000000000000" pitchFamily="65" charset="-120"/>
                <a:ea typeface="標楷體" panose="03000509000000000000" pitchFamily="65" charset="-120"/>
                <a:sym typeface="BiauKai" pitchFamily="1" charset="-120"/>
              </a:rPr>
              <a:t>1. </a:t>
            </a:r>
            <a:r>
              <a:rPr lang="ja-JP" altLang="en-US" sz="3600" dirty="0" smtClean="0">
                <a:latin typeface="標楷體" panose="03000509000000000000" pitchFamily="65" charset="-120"/>
                <a:ea typeface="標楷體" panose="03000509000000000000" pitchFamily="65" charset="-120"/>
                <a:sym typeface="BiauKai" pitchFamily="1" charset="-120"/>
              </a:rPr>
              <a:t>系統思維</a:t>
            </a:r>
            <a:r>
              <a:rPr lang="en-US" altLang="ja-JP" sz="3600" dirty="0" smtClean="0">
                <a:latin typeface="標楷體" panose="03000509000000000000" pitchFamily="65" charset="-120"/>
                <a:ea typeface="標楷體" panose="03000509000000000000" pitchFamily="65" charset="-120"/>
                <a:sym typeface="BiauKai" pitchFamily="1" charset="-120"/>
              </a:rPr>
              <a:t/>
            </a:r>
            <a:br>
              <a:rPr lang="en-US" altLang="ja-JP" sz="3600" dirty="0" smtClean="0">
                <a:latin typeface="標楷體" panose="03000509000000000000" pitchFamily="65" charset="-120"/>
                <a:ea typeface="標楷體" panose="03000509000000000000" pitchFamily="65" charset="-120"/>
                <a:sym typeface="BiauKai" pitchFamily="1" charset="-120"/>
              </a:rPr>
            </a:br>
            <a:r>
              <a:rPr lang="en-US" altLang="ja-JP" sz="3600" dirty="0" smtClean="0">
                <a:latin typeface="標楷體" panose="03000509000000000000" pitchFamily="65" charset="-120"/>
                <a:ea typeface="標楷體" panose="03000509000000000000" pitchFamily="65" charset="-120"/>
                <a:sym typeface="BiauKai" pitchFamily="1" charset="-120"/>
              </a:rPr>
              <a:t>2. </a:t>
            </a:r>
            <a:r>
              <a:rPr lang="ja-JP" altLang="en-US" sz="3600" dirty="0" smtClean="0">
                <a:latin typeface="標楷體" panose="03000509000000000000" pitchFamily="65" charset="-120"/>
                <a:ea typeface="標楷體" panose="03000509000000000000" pitchFamily="65" charset="-120"/>
                <a:sym typeface="BiauKai" pitchFamily="1" charset="-120"/>
              </a:rPr>
              <a:t>自我超越</a:t>
            </a:r>
            <a:r>
              <a:rPr lang="en-US" altLang="ja-JP" sz="3600" dirty="0" smtClean="0">
                <a:latin typeface="標楷體" panose="03000509000000000000" pitchFamily="65" charset="-120"/>
                <a:ea typeface="標楷體" panose="03000509000000000000" pitchFamily="65" charset="-120"/>
                <a:sym typeface="BiauKai" pitchFamily="1" charset="-120"/>
              </a:rPr>
              <a:t/>
            </a:r>
            <a:br>
              <a:rPr lang="en-US" altLang="ja-JP" sz="3600" dirty="0" smtClean="0">
                <a:latin typeface="標楷體" panose="03000509000000000000" pitchFamily="65" charset="-120"/>
                <a:ea typeface="標楷體" panose="03000509000000000000" pitchFamily="65" charset="-120"/>
                <a:sym typeface="BiauKai" pitchFamily="1" charset="-120"/>
              </a:rPr>
            </a:br>
            <a:r>
              <a:rPr lang="en-US" altLang="ja-JP" sz="3600" dirty="0" smtClean="0">
                <a:latin typeface="標楷體" panose="03000509000000000000" pitchFamily="65" charset="-120"/>
                <a:ea typeface="標楷體" panose="03000509000000000000" pitchFamily="65" charset="-120"/>
                <a:sym typeface="BiauKai" pitchFamily="1" charset="-120"/>
              </a:rPr>
              <a:t>3. </a:t>
            </a:r>
            <a:r>
              <a:rPr lang="ja-JP" altLang="en-US" sz="3600" dirty="0" smtClean="0">
                <a:latin typeface="標楷體" panose="03000509000000000000" pitchFamily="65" charset="-120"/>
                <a:ea typeface="標楷體" panose="03000509000000000000" pitchFamily="65" charset="-120"/>
                <a:sym typeface="BiauKai" pitchFamily="1" charset="-120"/>
              </a:rPr>
              <a:t>心智模式</a:t>
            </a:r>
            <a:r>
              <a:rPr lang="en-US" altLang="ja-JP" sz="3600" dirty="0" smtClean="0">
                <a:latin typeface="標楷體" panose="03000509000000000000" pitchFamily="65" charset="-120"/>
                <a:ea typeface="標楷體" panose="03000509000000000000" pitchFamily="65" charset="-120"/>
                <a:sym typeface="BiauKai" pitchFamily="1" charset="-120"/>
              </a:rPr>
              <a:t/>
            </a:r>
            <a:br>
              <a:rPr lang="en-US" altLang="ja-JP" sz="3600" dirty="0" smtClean="0">
                <a:latin typeface="標楷體" panose="03000509000000000000" pitchFamily="65" charset="-120"/>
                <a:ea typeface="標楷體" panose="03000509000000000000" pitchFamily="65" charset="-120"/>
                <a:sym typeface="BiauKai" pitchFamily="1" charset="-120"/>
              </a:rPr>
            </a:br>
            <a:r>
              <a:rPr lang="en-US" altLang="ja-JP" sz="3600" dirty="0" smtClean="0">
                <a:latin typeface="標楷體" panose="03000509000000000000" pitchFamily="65" charset="-120"/>
                <a:ea typeface="標楷體" panose="03000509000000000000" pitchFamily="65" charset="-120"/>
                <a:sym typeface="BiauKai" pitchFamily="1" charset="-120"/>
              </a:rPr>
              <a:t>4. </a:t>
            </a:r>
            <a:r>
              <a:rPr lang="ja-JP" altLang="en-US" sz="3600" dirty="0" smtClean="0">
                <a:latin typeface="標楷體" panose="03000509000000000000" pitchFamily="65" charset="-120"/>
                <a:ea typeface="標楷體" panose="03000509000000000000" pitchFamily="65" charset="-120"/>
                <a:sym typeface="BiauKai" pitchFamily="1" charset="-120"/>
              </a:rPr>
              <a:t>共同願景</a:t>
            </a:r>
            <a:r>
              <a:rPr lang="en-US" altLang="ja-JP" sz="3600" dirty="0" smtClean="0">
                <a:latin typeface="標楷體" panose="03000509000000000000" pitchFamily="65" charset="-120"/>
                <a:ea typeface="標楷體" panose="03000509000000000000" pitchFamily="65" charset="-120"/>
                <a:sym typeface="BiauKai" pitchFamily="1" charset="-120"/>
              </a:rPr>
              <a:t/>
            </a:r>
            <a:br>
              <a:rPr lang="en-US" altLang="ja-JP" sz="3600" dirty="0" smtClean="0">
                <a:latin typeface="標楷體" panose="03000509000000000000" pitchFamily="65" charset="-120"/>
                <a:ea typeface="標楷體" panose="03000509000000000000" pitchFamily="65" charset="-120"/>
                <a:sym typeface="BiauKai" pitchFamily="1" charset="-120"/>
              </a:rPr>
            </a:br>
            <a:r>
              <a:rPr lang="en-US" altLang="ja-JP" sz="3600" dirty="0" smtClean="0">
                <a:latin typeface="標楷體" panose="03000509000000000000" pitchFamily="65" charset="-120"/>
                <a:ea typeface="標楷體" panose="03000509000000000000" pitchFamily="65" charset="-120"/>
                <a:sym typeface="BiauKai" pitchFamily="1" charset="-120"/>
              </a:rPr>
              <a:t>5. </a:t>
            </a:r>
            <a:r>
              <a:rPr lang="ja-JP" altLang="en-US" sz="3600" dirty="0" smtClean="0">
                <a:latin typeface="標楷體" panose="03000509000000000000" pitchFamily="65" charset="-120"/>
                <a:ea typeface="標楷體" panose="03000509000000000000" pitchFamily="65" charset="-120"/>
                <a:sym typeface="BiauKai" pitchFamily="1" charset="-120"/>
              </a:rPr>
              <a:t>團隊學習</a:t>
            </a:r>
            <a:r>
              <a:rPr lang="en-US" altLang="ja-JP" sz="3600" dirty="0" smtClean="0">
                <a:latin typeface="標楷體" panose="03000509000000000000" pitchFamily="65" charset="-120"/>
                <a:ea typeface="標楷體" panose="03000509000000000000" pitchFamily="65" charset="-120"/>
                <a:sym typeface="BiauKai" pitchFamily="1" charset="-120"/>
              </a:rPr>
              <a:t/>
            </a:r>
            <a:br>
              <a:rPr lang="en-US" altLang="ja-JP" sz="3600" dirty="0" smtClean="0">
                <a:latin typeface="標楷體" panose="03000509000000000000" pitchFamily="65" charset="-120"/>
                <a:ea typeface="標楷體" panose="03000509000000000000" pitchFamily="65" charset="-120"/>
                <a:sym typeface="BiauKai" pitchFamily="1" charset="-120"/>
              </a:rPr>
            </a:br>
            <a:r>
              <a:rPr lang="en-US" altLang="ja-JP" sz="3600" dirty="0" smtClean="0">
                <a:latin typeface="標楷體" panose="03000509000000000000" pitchFamily="65" charset="-120"/>
                <a:ea typeface="標楷體" panose="03000509000000000000" pitchFamily="65" charset="-120"/>
                <a:sym typeface="BiauKai" pitchFamily="1" charset="-120"/>
              </a:rPr>
              <a:t/>
            </a:r>
            <a:br>
              <a:rPr lang="en-US" altLang="ja-JP" sz="3600" dirty="0" smtClean="0">
                <a:latin typeface="標楷體" panose="03000509000000000000" pitchFamily="65" charset="-120"/>
                <a:ea typeface="標楷體" panose="03000509000000000000" pitchFamily="65" charset="-120"/>
                <a:sym typeface="BiauKai" pitchFamily="1" charset="-120"/>
              </a:rPr>
            </a:br>
            <a:r>
              <a:rPr lang="ja-JP" altLang="en-US" sz="3600" u="sng" dirty="0" smtClean="0">
                <a:latin typeface="標楷體" panose="03000509000000000000" pitchFamily="65" charset="-120"/>
                <a:ea typeface="標楷體" panose="03000509000000000000" pitchFamily="65" charset="-120"/>
                <a:sym typeface="BiauKai" pitchFamily="1" charset="-120"/>
              </a:rPr>
              <a:t>彼得聖吉（</a:t>
            </a:r>
            <a:r>
              <a:rPr lang="en-US" altLang="ja-JP" sz="3600" u="sng" dirty="0" smtClean="0">
                <a:latin typeface="標楷體" panose="03000509000000000000" pitchFamily="65" charset="-120"/>
                <a:ea typeface="標楷體" panose="03000509000000000000" pitchFamily="65" charset="-120"/>
                <a:sym typeface="BiauKai" pitchFamily="1" charset="-120"/>
              </a:rPr>
              <a:t>Peter </a:t>
            </a:r>
            <a:r>
              <a:rPr lang="en-US" altLang="ja-JP" sz="3600" u="sng" dirty="0" err="1" smtClean="0">
                <a:latin typeface="標楷體" panose="03000509000000000000" pitchFamily="65" charset="-120"/>
                <a:ea typeface="標楷體" panose="03000509000000000000" pitchFamily="65" charset="-120"/>
                <a:sym typeface="BiauKai" pitchFamily="1" charset="-120"/>
              </a:rPr>
              <a:t>Senge</a:t>
            </a:r>
            <a:r>
              <a:rPr lang="ja-JP" altLang="en-US" sz="3600" u="sng" dirty="0" smtClean="0">
                <a:latin typeface="標楷體" panose="03000509000000000000" pitchFamily="65" charset="-120"/>
                <a:ea typeface="標楷體" panose="03000509000000000000" pitchFamily="65" charset="-120"/>
                <a:sym typeface="BiauKai" pitchFamily="1" charset="-120"/>
              </a:rPr>
              <a:t>）於</a:t>
            </a:r>
            <a:r>
              <a:rPr lang="en-US" altLang="ja-JP" sz="3600" u="sng" dirty="0" smtClean="0">
                <a:latin typeface="標楷體" panose="03000509000000000000" pitchFamily="65" charset="-120"/>
                <a:ea typeface="標楷體" panose="03000509000000000000" pitchFamily="65" charset="-120"/>
                <a:sym typeface="BiauKai" pitchFamily="1" charset="-120"/>
              </a:rPr>
              <a:t> 1990</a:t>
            </a:r>
            <a:r>
              <a:rPr lang="ja-JP" altLang="en-US" sz="3600" u="sng" dirty="0" smtClean="0">
                <a:latin typeface="標楷體" panose="03000509000000000000" pitchFamily="65" charset="-120"/>
                <a:ea typeface="標楷體" panose="03000509000000000000" pitchFamily="65" charset="-120"/>
                <a:sym typeface="BiauKai" pitchFamily="1" charset="-120"/>
              </a:rPr>
              <a:t>提出</a:t>
            </a:r>
            <a:endParaRPr lang="zh-TW" altLang="en-US" sz="3600" u="sng" dirty="0" smtClean="0">
              <a:latin typeface="標楷體" panose="03000509000000000000" pitchFamily="65" charset="-120"/>
              <a:ea typeface="標楷體" panose="03000509000000000000" pitchFamily="65" charset="-120"/>
              <a:sym typeface="BiauKai" pitchFamily="1" charset="-120"/>
            </a:endParaRPr>
          </a:p>
        </p:txBody>
      </p:sp>
    </p:spTree>
    <p:extLst>
      <p:ext uri="{BB962C8B-B14F-4D97-AF65-F5344CB8AC3E}">
        <p14:creationId xmlns:p14="http://schemas.microsoft.com/office/powerpoint/2010/main" val="288189098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685800" y="533400"/>
            <a:ext cx="7772400" cy="2438400"/>
          </a:xfrm>
        </p:spPr>
        <p:txBody>
          <a:bodyPr/>
          <a:lstStyle/>
          <a:p>
            <a:pPr eaLnBrk="1" hangingPunct="1"/>
            <a:r>
              <a:rPr lang="ja-JP" altLang="en-US" sz="4000" smtClean="0">
                <a:solidFill>
                  <a:srgbClr val="000090"/>
                </a:solidFill>
                <a:latin typeface="华文宋体" pitchFamily="1" charset="-122"/>
                <a:ea typeface="华文宋体" pitchFamily="1" charset="-122"/>
                <a:sym typeface="华文宋体" pitchFamily="1" charset="-122"/>
              </a:rPr>
              <a:t>心智模式</a:t>
            </a:r>
            <a:r>
              <a:rPr lang="zh-TW" altLang="en-US" sz="4000" smtClean="0">
                <a:solidFill>
                  <a:srgbClr val="000090"/>
                </a:solidFill>
                <a:latin typeface="华文宋体" pitchFamily="1" charset="-122"/>
                <a:ea typeface="华文宋体" pitchFamily="1" charset="-122"/>
                <a:sym typeface="华文宋体" pitchFamily="1" charset="-122"/>
              </a:rPr>
              <a:t/>
            </a:r>
            <a:br>
              <a:rPr lang="zh-TW" altLang="en-US" sz="4000" smtClean="0">
                <a:solidFill>
                  <a:srgbClr val="000090"/>
                </a:solidFill>
                <a:latin typeface="华文宋体" pitchFamily="1" charset="-122"/>
                <a:ea typeface="华文宋体" pitchFamily="1" charset="-122"/>
                <a:sym typeface="华文宋体" pitchFamily="1" charset="-122"/>
              </a:rPr>
            </a:br>
            <a:r>
              <a:rPr lang="ja-JP" altLang="en-US" sz="3200" smtClean="0">
                <a:solidFill>
                  <a:srgbClr val="000090"/>
                </a:solidFill>
                <a:latin typeface="华文宋体" pitchFamily="1" charset="-122"/>
                <a:ea typeface="华文宋体" pitchFamily="1" charset="-122"/>
                <a:sym typeface="华文宋体" pitchFamily="1" charset="-122"/>
              </a:rPr>
              <a:t>換個角度看世界</a:t>
            </a:r>
            <a:endParaRPr lang="zh-TW" altLang="en-US" sz="3200" smtClean="0">
              <a:solidFill>
                <a:srgbClr val="000090"/>
              </a:solidFill>
              <a:latin typeface="华文宋体" pitchFamily="1" charset="-122"/>
              <a:ea typeface="华文宋体" pitchFamily="1" charset="-122"/>
              <a:sym typeface="华文宋体" pitchFamily="1" charset="-122"/>
            </a:endParaRPr>
          </a:p>
        </p:txBody>
      </p:sp>
      <p:sp>
        <p:nvSpPr>
          <p:cNvPr id="22531" name="Rectangle 2"/>
          <p:cNvSpPr>
            <a:spLocks noGrp="1" noChangeArrowheads="1"/>
          </p:cNvSpPr>
          <p:nvPr>
            <p:ph type="body" idx="1"/>
          </p:nvPr>
        </p:nvSpPr>
        <p:spPr>
          <a:xfrm>
            <a:off x="685800" y="2971800"/>
            <a:ext cx="8153400" cy="3886200"/>
          </a:xfrm>
        </p:spPr>
        <p:txBody>
          <a:bodyPr/>
          <a:lstStyle/>
          <a:p>
            <a:pPr marL="304800" indent="-304800" eaLnBrk="1" hangingPunct="1">
              <a:spcBef>
                <a:spcPct val="0"/>
              </a:spcBef>
              <a:buFont typeface="华文宋体" pitchFamily="1" charset="-122"/>
              <a:buChar char="•"/>
            </a:pPr>
            <a:r>
              <a:rPr lang="ja-JP" altLang="en-US" sz="3600" smtClean="0">
                <a:latin typeface="华文宋体" pitchFamily="1" charset="-122"/>
                <a:ea typeface="华文宋体" pitchFamily="1" charset="-122"/>
                <a:sym typeface="华文宋体" pitchFamily="1" charset="-122"/>
              </a:rPr>
              <a:t>行到水窮處、坐看雲起時。</a:t>
            </a:r>
            <a:endParaRPr lang="en-US" altLang="ja-JP" smtClean="0"/>
          </a:p>
          <a:p>
            <a:pPr marL="304800" indent="-304800" eaLnBrk="1" hangingPunct="1">
              <a:spcBef>
                <a:spcPts val="900"/>
              </a:spcBef>
              <a:buFont typeface="华文宋体" pitchFamily="1" charset="-122"/>
              <a:buChar char="•"/>
            </a:pPr>
            <a:r>
              <a:rPr lang="ja-JP" altLang="en-US" sz="3600" smtClean="0">
                <a:latin typeface="华文宋体" pitchFamily="1" charset="-122"/>
                <a:ea typeface="华文宋体" pitchFamily="1" charset="-122"/>
                <a:sym typeface="华文宋体" pitchFamily="1" charset="-122"/>
              </a:rPr>
              <a:t>瞭解自己、傾聽他人意見，保持開放的心胸。</a:t>
            </a:r>
            <a:endParaRPr lang="en-US" altLang="ja-JP" smtClean="0"/>
          </a:p>
          <a:p>
            <a:pPr marL="304800" indent="-304800" eaLnBrk="1" hangingPunct="1">
              <a:spcBef>
                <a:spcPts val="900"/>
              </a:spcBef>
              <a:buFont typeface="华文宋体" pitchFamily="1" charset="-122"/>
              <a:buChar char="•"/>
            </a:pPr>
            <a:r>
              <a:rPr lang="ja-JP" altLang="en-US" sz="3600" smtClean="0">
                <a:latin typeface="华文宋体" pitchFamily="1" charset="-122"/>
                <a:ea typeface="华文宋体" pitchFamily="1" charset="-122"/>
                <a:sym typeface="华文宋体" pitchFamily="1" charset="-122"/>
              </a:rPr>
              <a:t>內省：瞭解自己的心智模式！</a:t>
            </a:r>
            <a:endParaRPr lang="zh-TW" altLang="en-US" sz="3600" smtClean="0">
              <a:latin typeface="华文宋体" pitchFamily="1" charset="-122"/>
              <a:ea typeface="华文宋体" pitchFamily="1" charset="-122"/>
              <a:sym typeface="华文宋体" pitchFamily="1" charset="-122"/>
            </a:endParaRPr>
          </a:p>
        </p:txBody>
      </p:sp>
    </p:spTree>
    <p:extLst>
      <p:ext uri="{BB962C8B-B14F-4D97-AF65-F5344CB8AC3E}">
        <p14:creationId xmlns:p14="http://schemas.microsoft.com/office/powerpoint/2010/main" val="137361090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Grp="1" noChangeArrowheads="1"/>
          </p:cNvSpPr>
          <p:nvPr>
            <p:ph type="title"/>
          </p:nvPr>
        </p:nvSpPr>
        <p:spPr/>
        <p:txBody>
          <a:bodyPr/>
          <a:lstStyle/>
          <a:p>
            <a:pPr eaLnBrk="1" hangingPunct="1"/>
            <a:r>
              <a:rPr lang="en-US" sz="3600" dirty="0">
                <a:solidFill>
                  <a:srgbClr val="C00000"/>
                </a:solidFill>
              </a:rPr>
              <a:t>MIS Department Roles and Responsibilities </a:t>
            </a:r>
            <a:r>
              <a:rPr lang="en-US" sz="2000" dirty="0">
                <a:solidFill>
                  <a:srgbClr val="C00000"/>
                </a:solidFill>
              </a:rPr>
              <a:t>1 of 2 </a:t>
            </a:r>
            <a:endParaRPr lang="en-US" sz="3600" dirty="0">
              <a:solidFill>
                <a:srgbClr val="C00000"/>
              </a:solidFill>
            </a:endParaRPr>
          </a:p>
        </p:txBody>
      </p:sp>
      <p:sp>
        <p:nvSpPr>
          <p:cNvPr id="20483" name="Rectangle 3"/>
          <p:cNvSpPr>
            <a:spLocks noGrp="1" noChangeArrowheads="1"/>
          </p:cNvSpPr>
          <p:nvPr>
            <p:ph idx="1"/>
          </p:nvPr>
        </p:nvSpPr>
        <p:spPr/>
        <p:txBody>
          <a:bodyPr/>
          <a:lstStyle/>
          <a:p>
            <a:pPr eaLnBrk="1" hangingPunct="1">
              <a:spcBef>
                <a:spcPts val="600"/>
              </a:spcBef>
              <a:spcAft>
                <a:spcPts val="1200"/>
              </a:spcAft>
            </a:pPr>
            <a:r>
              <a:rPr lang="en-US" sz="2800" b="1" dirty="0"/>
              <a:t>Chief information officer (CIO)</a:t>
            </a:r>
            <a:r>
              <a:rPr lang="en-US" sz="2800" dirty="0"/>
              <a:t> – Oversees all uses of IT and ensures the strategic alignment of IT with business goals and objectives</a:t>
            </a:r>
          </a:p>
          <a:p>
            <a:pPr eaLnBrk="1" hangingPunct="1">
              <a:spcBef>
                <a:spcPts val="600"/>
              </a:spcBef>
              <a:spcAft>
                <a:spcPts val="1200"/>
              </a:spcAft>
            </a:pPr>
            <a:r>
              <a:rPr lang="en-US" sz="2800" b="1" dirty="0"/>
              <a:t>Chief knowledge officer (CKO)</a:t>
            </a:r>
            <a:r>
              <a:rPr lang="en-US" sz="2800" dirty="0"/>
              <a:t> - Responsible for collecting, maintaining, and distributing the organization’s knowledge</a:t>
            </a:r>
          </a:p>
          <a:p>
            <a:pPr eaLnBrk="1" hangingPunct="1">
              <a:spcBef>
                <a:spcPts val="600"/>
              </a:spcBef>
              <a:spcAft>
                <a:spcPts val="1200"/>
              </a:spcAft>
            </a:pPr>
            <a:r>
              <a:rPr lang="en-US" sz="2800" b="1" dirty="0"/>
              <a:t>Chief privacy officer (CPO)</a:t>
            </a:r>
            <a:r>
              <a:rPr lang="en-US" sz="2800" dirty="0"/>
              <a:t> – Responsible for ensuring the ethical and legal use of information </a:t>
            </a:r>
          </a:p>
        </p:txBody>
      </p:sp>
      <p:sp>
        <p:nvSpPr>
          <p:cNvPr id="3" name="Text Placeholder 2">
            <a:extLst>
              <a:ext uri="{FF2B5EF4-FFF2-40B4-BE49-F238E27FC236}">
                <a16:creationId xmlns:a16="http://schemas.microsoft.com/office/drawing/2014/main" id="{1ACC999B-55B4-40E9-8B18-9E17A6EE3AA6}"/>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3C07F117-02A1-45A5-B2B2-F975BEF6482B}"/>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A3C-1EA2-49C2-B0C2-6F48ECE72338}"/>
              </a:ext>
            </a:extLst>
          </p:cNvPr>
          <p:cNvSpPr>
            <a:spLocks noGrp="1"/>
          </p:cNvSpPr>
          <p:nvPr>
            <p:ph type="title"/>
          </p:nvPr>
        </p:nvSpPr>
        <p:spPr/>
        <p:txBody>
          <a:bodyPr/>
          <a:lstStyle/>
          <a:p>
            <a:r>
              <a:rPr lang="en-US" dirty="0"/>
              <a:t>Section 1.1</a:t>
            </a:r>
          </a:p>
        </p:txBody>
      </p:sp>
      <p:sp>
        <p:nvSpPr>
          <p:cNvPr id="6146" name="Rectangle 3"/>
          <p:cNvSpPr>
            <a:spLocks noGrp="1" noChangeArrowheads="1"/>
          </p:cNvSpPr>
          <p:nvPr>
            <p:ph idx="1"/>
          </p:nvPr>
        </p:nvSpPr>
        <p:spPr>
          <a:xfrm>
            <a:off x="457200" y="2819400"/>
            <a:ext cx="8229600" cy="3733800"/>
          </a:xfrm>
          <a:effectLst/>
        </p:spPr>
        <p:txBody>
          <a:bodyPr/>
          <a:lstStyle/>
          <a:p>
            <a:pPr eaLnBrk="1" hangingPunct="1">
              <a:lnSpc>
                <a:spcPct val="90000"/>
              </a:lnSpc>
            </a:pPr>
            <a:r>
              <a:rPr lang="en-US" sz="2800" b="1" dirty="0">
                <a:solidFill>
                  <a:schemeClr val="tx1"/>
                </a:solidFill>
                <a:effectLst/>
              </a:rPr>
              <a:t>BUSINESS DRIVEN MIS</a:t>
            </a:r>
          </a:p>
        </p:txBody>
      </p:sp>
      <p:pic>
        <p:nvPicPr>
          <p:cNvPr id="5" name="Picture 4" descr="cover of Business Driven Information Systems, sixth edition, by Paige Baltzan">
            <a:extLst>
              <a:ext uri="{FF2B5EF4-FFF2-40B4-BE49-F238E27FC236}">
                <a16:creationId xmlns:a16="http://schemas.microsoft.com/office/drawing/2014/main" id="{9AA48D37-0E0B-475F-A9FF-CF4DAD568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1562100"/>
            <a:ext cx="2917925" cy="3733800"/>
          </a:xfrm>
          <a:prstGeom prst="rect">
            <a:avLst/>
          </a:prstGeom>
        </p:spPr>
      </p:pic>
      <p:sp>
        <p:nvSpPr>
          <p:cNvPr id="4" name="Text Placeholder 3">
            <a:extLst>
              <a:ext uri="{FF2B5EF4-FFF2-40B4-BE49-F238E27FC236}">
                <a16:creationId xmlns:a16="http://schemas.microsoft.com/office/drawing/2014/main" id="{2F95272C-E488-48A5-9788-6D1A474FE297}"/>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1D26E775-E4EF-4C27-A668-DD19605C5989}"/>
              </a:ext>
            </a:extLst>
          </p:cNvPr>
          <p:cNvSpPr>
            <a:spLocks noGrp="1"/>
          </p:cNvSpPr>
          <p:nvPr>
            <p:ph type="body" sz="quarter" idx="11"/>
          </p:nvPr>
        </p:nvSpPr>
        <p:spPr>
          <a:xfrm>
            <a:off x="6477000" y="6705600"/>
            <a:ext cx="2667000" cy="152400"/>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p:txBody>
          <a:bodyPr/>
          <a:lstStyle/>
          <a:p>
            <a:r>
              <a:rPr lang="en-US" dirty="0">
                <a:solidFill>
                  <a:srgbClr val="C00000"/>
                </a:solidFill>
              </a:rPr>
              <a:t>MIS Department Roles and Responsibilities </a:t>
            </a:r>
            <a:r>
              <a:rPr lang="en-US" sz="2000" dirty="0">
                <a:solidFill>
                  <a:srgbClr val="C00000"/>
                </a:solidFill>
              </a:rPr>
              <a:t>2 of 2 </a:t>
            </a:r>
            <a:endParaRPr lang="en-US" sz="3600" b="1" dirty="0">
              <a:solidFill>
                <a:schemeClr val="tx1"/>
              </a:solidFill>
            </a:endParaRPr>
          </a:p>
        </p:txBody>
      </p:sp>
      <p:sp>
        <p:nvSpPr>
          <p:cNvPr id="21507" name="Rectangle 3"/>
          <p:cNvSpPr>
            <a:spLocks noGrp="1" noChangeArrowheads="1"/>
          </p:cNvSpPr>
          <p:nvPr>
            <p:ph idx="1"/>
          </p:nvPr>
        </p:nvSpPr>
        <p:spPr/>
        <p:txBody>
          <a:bodyPr/>
          <a:lstStyle/>
          <a:p>
            <a:pPr eaLnBrk="1" hangingPunct="1">
              <a:spcBef>
                <a:spcPts val="600"/>
              </a:spcBef>
              <a:spcAft>
                <a:spcPts val="1200"/>
              </a:spcAft>
            </a:pPr>
            <a:r>
              <a:rPr lang="en-US" sz="2800" b="1" dirty="0"/>
              <a:t>Chief security officer (CSO)</a:t>
            </a:r>
            <a:r>
              <a:rPr lang="en-US" sz="2800" dirty="0"/>
              <a:t> – Responsible for ensuring the security of IT systems</a:t>
            </a:r>
          </a:p>
          <a:p>
            <a:pPr eaLnBrk="1" hangingPunct="1">
              <a:spcBef>
                <a:spcPts val="600"/>
              </a:spcBef>
              <a:spcAft>
                <a:spcPts val="1200"/>
              </a:spcAft>
            </a:pPr>
            <a:r>
              <a:rPr lang="en-US" sz="2800" b="1" dirty="0"/>
              <a:t>Chief technology officer (CTO)</a:t>
            </a:r>
            <a:r>
              <a:rPr lang="en-US" sz="2800" dirty="0"/>
              <a:t> – Responsible for ensuring the throughput, speed, accuracy, availability, and reliability of IT</a:t>
            </a:r>
          </a:p>
          <a:p>
            <a:pPr lvl="2">
              <a:spcBef>
                <a:spcPts val="600"/>
              </a:spcBef>
              <a:spcAft>
                <a:spcPts val="1200"/>
              </a:spcAft>
              <a:buClr>
                <a:srgbClr val="C00000"/>
              </a:buClr>
            </a:pPr>
            <a:r>
              <a:rPr lang="en-US" sz="2200" b="1" dirty="0"/>
              <a:t>Chief intellectual property officer </a:t>
            </a:r>
          </a:p>
          <a:p>
            <a:pPr lvl="2">
              <a:spcBef>
                <a:spcPts val="600"/>
              </a:spcBef>
              <a:spcAft>
                <a:spcPts val="1200"/>
              </a:spcAft>
              <a:buClr>
                <a:srgbClr val="C00000"/>
              </a:buClr>
            </a:pPr>
            <a:r>
              <a:rPr lang="en-US" sz="2200" b="1" dirty="0"/>
              <a:t>Chief automation officer</a:t>
            </a:r>
          </a:p>
          <a:p>
            <a:pPr lvl="2">
              <a:spcBef>
                <a:spcPts val="600"/>
              </a:spcBef>
              <a:spcAft>
                <a:spcPts val="1200"/>
              </a:spcAft>
              <a:buClr>
                <a:srgbClr val="C00000"/>
              </a:buClr>
            </a:pPr>
            <a:r>
              <a:rPr lang="en-US" sz="2200" b="1" dirty="0"/>
              <a:t>Chief user experience officer</a:t>
            </a:r>
            <a:endParaRPr lang="en-US" sz="2600" dirty="0"/>
          </a:p>
        </p:txBody>
      </p:sp>
      <p:sp>
        <p:nvSpPr>
          <p:cNvPr id="3" name="Text Placeholder 2">
            <a:extLst>
              <a:ext uri="{FF2B5EF4-FFF2-40B4-BE49-F238E27FC236}">
                <a16:creationId xmlns:a16="http://schemas.microsoft.com/office/drawing/2014/main" id="{F619D0D6-3B8B-443F-9E9F-81734EACE53D}"/>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705C2F14-E135-4334-9CF0-C48A3EECC92D}"/>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45910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3493-0A1F-4FB9-9EC0-C4BD7DD0F02A}"/>
              </a:ext>
            </a:extLst>
          </p:cNvPr>
          <p:cNvSpPr>
            <a:spLocks noGrp="1"/>
          </p:cNvSpPr>
          <p:nvPr>
            <p:ph type="title"/>
          </p:nvPr>
        </p:nvSpPr>
        <p:spPr/>
        <p:txBody>
          <a:bodyPr/>
          <a:lstStyle/>
          <a:p>
            <a:r>
              <a:rPr lang="en-US" dirty="0"/>
              <a:t>Section 1.2</a:t>
            </a:r>
          </a:p>
        </p:txBody>
      </p:sp>
      <p:sp>
        <p:nvSpPr>
          <p:cNvPr id="22530" name="Rectangle 3"/>
          <p:cNvSpPr>
            <a:spLocks noGrp="1" noChangeArrowheads="1"/>
          </p:cNvSpPr>
          <p:nvPr>
            <p:ph idx="1"/>
          </p:nvPr>
        </p:nvSpPr>
        <p:spPr>
          <a:xfrm>
            <a:off x="457200" y="3048000"/>
            <a:ext cx="8229600" cy="609600"/>
          </a:xfrm>
          <a:effectLst/>
        </p:spPr>
        <p:txBody>
          <a:bodyPr/>
          <a:lstStyle/>
          <a:p>
            <a:pPr eaLnBrk="1" hangingPunct="1">
              <a:lnSpc>
                <a:spcPct val="90000"/>
              </a:lnSpc>
            </a:pPr>
            <a:r>
              <a:rPr lang="en-US" sz="2800" b="1" dirty="0">
                <a:solidFill>
                  <a:schemeClr val="tx1"/>
                </a:solidFill>
                <a:effectLst/>
              </a:rPr>
              <a:t>BUSINESS STRATEGY</a:t>
            </a:r>
          </a:p>
        </p:txBody>
      </p:sp>
      <p:pic>
        <p:nvPicPr>
          <p:cNvPr id="4" name="Picture 3" descr="cover of Business Driven Information Systems, sixth edition, by Paige Baltzan">
            <a:extLst>
              <a:ext uri="{FF2B5EF4-FFF2-40B4-BE49-F238E27FC236}">
                <a16:creationId xmlns:a16="http://schemas.microsoft.com/office/drawing/2014/main" id="{8C1F3313-D3F6-4D83-BC4D-F580EF6AB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752600"/>
            <a:ext cx="2917925" cy="3733800"/>
          </a:xfrm>
          <a:prstGeom prst="rect">
            <a:avLst/>
          </a:prstGeom>
        </p:spPr>
      </p:pic>
      <p:sp>
        <p:nvSpPr>
          <p:cNvPr id="5" name="Text Placeholder 4">
            <a:extLst>
              <a:ext uri="{FF2B5EF4-FFF2-40B4-BE49-F238E27FC236}">
                <a16:creationId xmlns:a16="http://schemas.microsoft.com/office/drawing/2014/main" id="{B7A250F5-A55E-45B6-9983-0AB5C62ADA34}"/>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825F7F92-24E3-477D-963A-3A42DB80D921}"/>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255E542-EEDE-4413-8CEE-2A2E3CB7F1CF}"/>
              </a:ext>
            </a:extLst>
          </p:cNvPr>
          <p:cNvSpPr>
            <a:spLocks noGrp="1"/>
          </p:cNvSpPr>
          <p:nvPr>
            <p:ph type="title"/>
          </p:nvPr>
        </p:nvSpPr>
        <p:spPr/>
        <p:txBody>
          <a:bodyPr/>
          <a:lstStyle/>
          <a:p>
            <a:r>
              <a:rPr lang="en-US" dirty="0"/>
              <a:t>Learning Outcomes </a:t>
            </a:r>
            <a:r>
              <a:rPr lang="en-US" sz="2000" dirty="0"/>
              <a:t>2 of 2</a:t>
            </a:r>
            <a:endParaRPr lang="en-US" dirty="0"/>
          </a:p>
        </p:txBody>
      </p:sp>
      <p:sp>
        <p:nvSpPr>
          <p:cNvPr id="12" name="Content Placeholder 11">
            <a:extLst>
              <a:ext uri="{FF2B5EF4-FFF2-40B4-BE49-F238E27FC236}">
                <a16:creationId xmlns:a16="http://schemas.microsoft.com/office/drawing/2014/main" id="{BAACD03D-E9FA-415F-8FB6-28658ECEF05F}"/>
              </a:ext>
            </a:extLst>
          </p:cNvPr>
          <p:cNvSpPr>
            <a:spLocks noGrp="1"/>
          </p:cNvSpPr>
          <p:nvPr>
            <p:ph idx="1"/>
          </p:nvPr>
        </p:nvSpPr>
        <p:spPr/>
        <p:txBody>
          <a:bodyPr/>
          <a:lstStyle/>
          <a:p>
            <a:pPr marL="795338" indent="-795338" defTabSz="795338">
              <a:spcAft>
                <a:spcPts val="1200"/>
              </a:spcAft>
            </a:pPr>
            <a:r>
              <a:rPr lang="en-US" sz="2800" dirty="0"/>
              <a:t>1.3	</a:t>
            </a:r>
            <a:r>
              <a:rPr lang="en-US" sz="2800" dirty="0">
                <a:ea typeface="Times New Roman" pitchFamily="18" charset="0"/>
                <a:cs typeface="Courier New" pitchFamily="49" charset="0"/>
              </a:rPr>
              <a:t>Explain why competitive advantages are temporary.</a:t>
            </a:r>
          </a:p>
          <a:p>
            <a:pPr marL="795338" indent="-795338" defTabSz="795338">
              <a:spcAft>
                <a:spcPts val="1200"/>
              </a:spcAft>
            </a:pPr>
            <a:r>
              <a:rPr lang="en-US" sz="2800" dirty="0">
                <a:ea typeface="Times New Roman" pitchFamily="18" charset="0"/>
                <a:cs typeface="Courier New" pitchFamily="49" charset="0"/>
              </a:rPr>
              <a:t>1.4	Identify the four key areas of a SWOT analysis.</a:t>
            </a:r>
          </a:p>
          <a:p>
            <a:pPr marL="795338" indent="-795338" defTabSz="795338">
              <a:spcAft>
                <a:spcPts val="1200"/>
              </a:spcAft>
            </a:pPr>
            <a:r>
              <a:rPr lang="en-US" sz="2800" dirty="0">
                <a:ea typeface="Times New Roman" pitchFamily="18" charset="0"/>
                <a:cs typeface="Courier New" pitchFamily="49" charset="0"/>
              </a:rPr>
              <a:t>1.5	Describe Porter’s Five Forces Model and explain each of the five forces.</a:t>
            </a:r>
          </a:p>
          <a:p>
            <a:pPr marL="795338" indent="-795338" defTabSz="795338">
              <a:spcAft>
                <a:spcPts val="1200"/>
              </a:spcAft>
            </a:pPr>
            <a:r>
              <a:rPr lang="en-US" sz="2800" dirty="0">
                <a:ea typeface="Times New Roman" pitchFamily="18" charset="0"/>
                <a:cs typeface="Courier New" pitchFamily="49" charset="0"/>
              </a:rPr>
              <a:t>1.6	Compare Porter’s three generic strategies.</a:t>
            </a:r>
          </a:p>
          <a:p>
            <a:pPr marL="795338" indent="-795338" defTabSz="795338">
              <a:spcAft>
                <a:spcPts val="1200"/>
              </a:spcAft>
            </a:pPr>
            <a:r>
              <a:rPr lang="en-US" sz="2800" dirty="0">
                <a:ea typeface="Times New Roman" pitchFamily="18" charset="0"/>
                <a:cs typeface="Courier New" pitchFamily="49" charset="0"/>
              </a:rPr>
              <a:t>1.7	Demonstrate how a company can add value by using Porter’s value </a:t>
            </a:r>
            <a:r>
              <a:rPr lang="en-US" sz="2800">
                <a:ea typeface="Times New Roman" pitchFamily="18" charset="0"/>
                <a:cs typeface="Courier New" pitchFamily="49" charset="0"/>
              </a:rPr>
              <a:t>chain analysis.</a:t>
            </a:r>
            <a:endParaRPr lang="en-US" dirty="0"/>
          </a:p>
        </p:txBody>
      </p:sp>
      <p:sp>
        <p:nvSpPr>
          <p:cNvPr id="14" name="Text Placeholder 13">
            <a:extLst>
              <a:ext uri="{FF2B5EF4-FFF2-40B4-BE49-F238E27FC236}">
                <a16:creationId xmlns:a16="http://schemas.microsoft.com/office/drawing/2014/main" id="{675C68AF-717C-4CCB-A511-9D47010F3A17}"/>
              </a:ext>
            </a:extLst>
          </p:cNvPr>
          <p:cNvSpPr>
            <a:spLocks noGrp="1"/>
          </p:cNvSpPr>
          <p:nvPr>
            <p:ph type="body" sz="quarter" idx="12"/>
          </p:nvPr>
        </p:nvSpPr>
        <p:spPr/>
        <p:txBody>
          <a:bodyPr/>
          <a:lstStyle/>
          <a:p>
            <a:endParaRPr lang="en-US" dirty="0"/>
          </a:p>
        </p:txBody>
      </p:sp>
      <p:sp>
        <p:nvSpPr>
          <p:cNvPr id="13" name="Text Placeholder 12">
            <a:extLst>
              <a:ext uri="{FF2B5EF4-FFF2-40B4-BE49-F238E27FC236}">
                <a16:creationId xmlns:a16="http://schemas.microsoft.com/office/drawing/2014/main" id="{519730B9-2B37-43F8-AE55-56E7EA242768}"/>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24699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r>
              <a:rPr lang="en-US" sz="3600" dirty="0">
                <a:solidFill>
                  <a:srgbClr val="C00000"/>
                </a:solidFill>
              </a:rPr>
              <a:t>Identifying Competitive Advantages </a:t>
            </a:r>
            <a:r>
              <a:rPr lang="en-US" sz="2000" dirty="0">
                <a:solidFill>
                  <a:srgbClr val="C00000"/>
                </a:solidFill>
              </a:rPr>
              <a:t>1 of 2 </a:t>
            </a:r>
            <a:endParaRPr lang="en-US" sz="3600" dirty="0">
              <a:solidFill>
                <a:srgbClr val="C00000"/>
              </a:solidFill>
            </a:endParaRPr>
          </a:p>
        </p:txBody>
      </p:sp>
      <p:sp>
        <p:nvSpPr>
          <p:cNvPr id="24579" name="Rectangle 3"/>
          <p:cNvSpPr>
            <a:spLocks noGrp="1" noChangeArrowheads="1"/>
          </p:cNvSpPr>
          <p:nvPr>
            <p:ph idx="1"/>
          </p:nvPr>
        </p:nvSpPr>
        <p:spPr/>
        <p:txBody>
          <a:bodyPr/>
          <a:lstStyle/>
          <a:p>
            <a:pPr eaLnBrk="1" hangingPunct="1">
              <a:spcAft>
                <a:spcPts val="1200"/>
              </a:spcAft>
            </a:pPr>
            <a:r>
              <a:rPr lang="en-US" sz="2800" b="1" dirty="0"/>
              <a:t>Business strategy </a:t>
            </a:r>
            <a:r>
              <a:rPr lang="en-US" sz="2800" dirty="0"/>
              <a:t>– A leadership plan that achieves a specific set of goals or objectives such as</a:t>
            </a:r>
          </a:p>
          <a:p>
            <a:pPr marL="1201738" lvl="2" indent="-287338">
              <a:spcAft>
                <a:spcPts val="1200"/>
              </a:spcAft>
              <a:buClr>
                <a:srgbClr val="C00000"/>
              </a:buClr>
            </a:pPr>
            <a:r>
              <a:rPr lang="en-US" sz="2400" dirty="0"/>
              <a:t>Developing new products or services</a:t>
            </a:r>
          </a:p>
          <a:p>
            <a:pPr marL="1201738" lvl="2" indent="-287338">
              <a:spcAft>
                <a:spcPts val="1200"/>
              </a:spcAft>
              <a:buClr>
                <a:srgbClr val="C00000"/>
              </a:buClr>
            </a:pPr>
            <a:r>
              <a:rPr lang="en-US" sz="2400" dirty="0"/>
              <a:t>Entering new markets</a:t>
            </a:r>
          </a:p>
          <a:p>
            <a:pPr marL="1201738" lvl="2" indent="-287338">
              <a:spcAft>
                <a:spcPts val="1200"/>
              </a:spcAft>
              <a:buClr>
                <a:srgbClr val="C00000"/>
              </a:buClr>
            </a:pPr>
            <a:r>
              <a:rPr lang="en-US" sz="2400" dirty="0"/>
              <a:t>Increasing customer loyalty</a:t>
            </a:r>
          </a:p>
          <a:p>
            <a:pPr marL="1201738" lvl="2" indent="-287338">
              <a:spcAft>
                <a:spcPts val="1200"/>
              </a:spcAft>
              <a:buClr>
                <a:srgbClr val="C00000"/>
              </a:buClr>
            </a:pPr>
            <a:r>
              <a:rPr lang="en-US" sz="2400" dirty="0"/>
              <a:t>Attracting new customers</a:t>
            </a:r>
          </a:p>
          <a:p>
            <a:pPr marL="1201738" lvl="2" indent="-287338">
              <a:spcAft>
                <a:spcPts val="1200"/>
              </a:spcAft>
              <a:buClr>
                <a:srgbClr val="C00000"/>
              </a:buClr>
            </a:pPr>
            <a:r>
              <a:rPr lang="en-US" sz="2400" dirty="0"/>
              <a:t>Increasing sales</a:t>
            </a:r>
          </a:p>
        </p:txBody>
      </p:sp>
      <p:sp>
        <p:nvSpPr>
          <p:cNvPr id="3" name="Text Placeholder 2">
            <a:extLst>
              <a:ext uri="{FF2B5EF4-FFF2-40B4-BE49-F238E27FC236}">
                <a16:creationId xmlns:a16="http://schemas.microsoft.com/office/drawing/2014/main" id="{0966A5C8-4238-405E-8138-C93FE7A1E652}"/>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88D0C7FC-C497-4D1A-A045-BBB97D762BEA}"/>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r>
              <a:rPr lang="en-US" dirty="0">
                <a:solidFill>
                  <a:srgbClr val="C00000"/>
                </a:solidFill>
              </a:rPr>
              <a:t>Figure 1.13 Stakeholders Interests</a:t>
            </a:r>
            <a:endParaRPr lang="en-US" sz="3600" b="1" dirty="0">
              <a:solidFill>
                <a:schemeClr val="tx1"/>
              </a:solidFill>
            </a:endParaRPr>
          </a:p>
        </p:txBody>
      </p:sp>
      <p:pic>
        <p:nvPicPr>
          <p:cNvPr id="3" name="Picture 2" descr="A graphic shows what various stakeholders require from the organization.">
            <a:extLst>
              <a:ext uri="{FF2B5EF4-FFF2-40B4-BE49-F238E27FC236}">
                <a16:creationId xmlns:a16="http://schemas.microsoft.com/office/drawing/2014/main" id="{9E113B7B-DF5C-493A-A03B-17156BB35E5B}"/>
              </a:ext>
            </a:extLst>
          </p:cNvPr>
          <p:cNvPicPr>
            <a:picLocks noChangeAspect="1"/>
          </p:cNvPicPr>
          <p:nvPr/>
        </p:nvPicPr>
        <p:blipFill rotWithShape="1">
          <a:blip r:embed="rId3" cstate="print">
            <a:clrChange>
              <a:clrFrom>
                <a:srgbClr val="DDE89B"/>
              </a:clrFrom>
              <a:clrTo>
                <a:srgbClr val="DDE89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894" t="3448" r="3373" b="1724"/>
          <a:stretch/>
        </p:blipFill>
        <p:spPr>
          <a:xfrm>
            <a:off x="827428" y="827690"/>
            <a:ext cx="7489144" cy="5638800"/>
          </a:xfrm>
          <a:prstGeom prst="rect">
            <a:avLst/>
          </a:prstGeom>
        </p:spPr>
      </p:pic>
      <p:sp>
        <p:nvSpPr>
          <p:cNvPr id="5" name="Text Placeholder 4">
            <a:extLst>
              <a:ext uri="{FF2B5EF4-FFF2-40B4-BE49-F238E27FC236}">
                <a16:creationId xmlns:a16="http://schemas.microsoft.com/office/drawing/2014/main" id="{5862414A-4A92-4DB2-9DC9-CD254C22B09E}"/>
              </a:ext>
            </a:extLst>
          </p:cNvPr>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endParaRPr lang="en-US" dirty="0"/>
          </a:p>
        </p:txBody>
      </p:sp>
      <p:sp>
        <p:nvSpPr>
          <p:cNvPr id="4" name="Text Placeholder 3">
            <a:extLst>
              <a:ext uri="{FF2B5EF4-FFF2-40B4-BE49-F238E27FC236}">
                <a16:creationId xmlns:a16="http://schemas.microsoft.com/office/drawing/2014/main" id="{C1BAF26E-0221-4876-BE72-BC04C9CDF2B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294788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Grp="1" noChangeArrowheads="1"/>
          </p:cNvSpPr>
          <p:nvPr>
            <p:ph type="title"/>
          </p:nvPr>
        </p:nvSpPr>
        <p:spPr/>
        <p:txBody>
          <a:bodyPr/>
          <a:lstStyle/>
          <a:p>
            <a:r>
              <a:rPr lang="en-US" dirty="0">
                <a:solidFill>
                  <a:srgbClr val="C00000"/>
                </a:solidFill>
              </a:rPr>
              <a:t>Identifying Competitive Advantages </a:t>
            </a:r>
            <a:r>
              <a:rPr lang="en-US" sz="2000" dirty="0">
                <a:solidFill>
                  <a:srgbClr val="C00000"/>
                </a:solidFill>
              </a:rPr>
              <a:t>2 of 2</a:t>
            </a:r>
            <a:endParaRPr lang="en-US" sz="3600" b="1" dirty="0">
              <a:solidFill>
                <a:schemeClr val="tx1"/>
              </a:solidFill>
            </a:endParaRPr>
          </a:p>
        </p:txBody>
      </p:sp>
      <p:sp>
        <p:nvSpPr>
          <p:cNvPr id="25603" name="Rectangle 3"/>
          <p:cNvSpPr>
            <a:spLocks noGrp="1" noChangeArrowheads="1"/>
          </p:cNvSpPr>
          <p:nvPr>
            <p:ph idx="1"/>
          </p:nvPr>
        </p:nvSpPr>
        <p:spPr/>
        <p:txBody>
          <a:bodyPr/>
          <a:lstStyle/>
          <a:p>
            <a:pPr eaLnBrk="1" hangingPunct="1">
              <a:spcBef>
                <a:spcPts val="600"/>
              </a:spcBef>
              <a:spcAft>
                <a:spcPts val="1200"/>
              </a:spcAft>
            </a:pPr>
            <a:r>
              <a:rPr lang="en-US" sz="2800" b="1" dirty="0"/>
              <a:t>Competitive advantage</a:t>
            </a:r>
            <a:r>
              <a:rPr lang="en-US" sz="2800" dirty="0"/>
              <a:t> – A product or service that an organization’s customers place a greater value on than similar offerings from a competitor</a:t>
            </a:r>
          </a:p>
          <a:p>
            <a:pPr eaLnBrk="1" hangingPunct="1">
              <a:spcBef>
                <a:spcPts val="600"/>
              </a:spcBef>
              <a:spcAft>
                <a:spcPts val="1200"/>
              </a:spcAft>
            </a:pPr>
            <a:r>
              <a:rPr lang="en-US" sz="2800" b="1" dirty="0"/>
              <a:t>First-mover advantage</a:t>
            </a:r>
            <a:r>
              <a:rPr lang="en-US" sz="2800" dirty="0"/>
              <a:t> – Occurs when an organization can significantly impact its market share by being first to market with a competitive advantage</a:t>
            </a:r>
          </a:p>
        </p:txBody>
      </p:sp>
      <p:sp>
        <p:nvSpPr>
          <p:cNvPr id="3" name="Text Placeholder 2">
            <a:extLst>
              <a:ext uri="{FF2B5EF4-FFF2-40B4-BE49-F238E27FC236}">
                <a16:creationId xmlns:a16="http://schemas.microsoft.com/office/drawing/2014/main" id="{D24D86F5-5E6A-4B3F-8BC5-9B3866CC9800}"/>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7226D002-FAC7-483E-B973-269C8D1FA5BD}"/>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1.14 Business Tools for Analyzing Business Strategies</a:t>
            </a:r>
            <a:endParaRPr lang="en-US" dirty="0"/>
          </a:p>
        </p:txBody>
      </p:sp>
      <p:pic>
        <p:nvPicPr>
          <p:cNvPr id="4" name="Picture 3" descr="A graphic discusses the four anlaysis tools.">
            <a:extLst>
              <a:ext uri="{FF2B5EF4-FFF2-40B4-BE49-F238E27FC236}">
                <a16:creationId xmlns:a16="http://schemas.microsoft.com/office/drawing/2014/main" id="{2213AEDC-2B56-4B20-9918-61FAC8B84133}"/>
              </a:ext>
            </a:extLst>
          </p:cNvPr>
          <p:cNvPicPr>
            <a:picLocks noChangeAspect="1"/>
          </p:cNvPicPr>
          <p:nvPr/>
        </p:nvPicPr>
        <p:blipFill rotWithShape="1">
          <a:blip r:embed="rId3" cstate="print">
            <a:clrChange>
              <a:clrFrom>
                <a:srgbClr val="DDE89B"/>
              </a:clrFrom>
              <a:clrTo>
                <a:srgbClr val="DDE89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0834" t="13128" r="9166" b="6435"/>
          <a:stretch/>
        </p:blipFill>
        <p:spPr>
          <a:xfrm>
            <a:off x="152400" y="1524000"/>
            <a:ext cx="8828532" cy="4598194"/>
          </a:xfrm>
          <a:prstGeom prst="rect">
            <a:avLst/>
          </a:prstGeom>
        </p:spPr>
      </p:pic>
      <p:sp>
        <p:nvSpPr>
          <p:cNvPr id="6" name="Text Placeholder 5">
            <a:extLst>
              <a:ext uri="{FF2B5EF4-FFF2-40B4-BE49-F238E27FC236}">
                <a16:creationId xmlns:a16="http://schemas.microsoft.com/office/drawing/2014/main" id="{134018A4-BA79-4C9A-AD5B-57A7265AA8C7}"/>
              </a:ext>
            </a:extLst>
          </p:cNvPr>
          <p:cNvSpPr>
            <a:spLocks noGrp="1"/>
          </p:cNvSpPr>
          <p:nvPr>
            <p:ph type="body" sz="quarter" idx="12"/>
          </p:nvPr>
        </p:nvSpPr>
        <p:spPr>
          <a:xfrm>
            <a:off x="3467512" y="6400800"/>
            <a:ext cx="2208976" cy="252350"/>
          </a:xfrm>
        </p:spPr>
        <p:txBody>
          <a:bodyPr/>
          <a:lstStyle/>
          <a:p>
            <a:r>
              <a:rPr lang="en-US" dirty="0">
                <a:hlinkClick r:id="rId5" action="ppaction://hlinksldjump"/>
              </a:rPr>
              <a:t>Jump to long image description</a:t>
            </a:r>
            <a:endParaRPr lang="en-US" dirty="0"/>
          </a:p>
        </p:txBody>
      </p:sp>
      <p:sp>
        <p:nvSpPr>
          <p:cNvPr id="5" name="Text Placeholder 4">
            <a:extLst>
              <a:ext uri="{FF2B5EF4-FFF2-40B4-BE49-F238E27FC236}">
                <a16:creationId xmlns:a16="http://schemas.microsoft.com/office/drawing/2014/main" id="{95B39A85-788A-4C4D-8B5C-5CA1D9FA40BE}"/>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51101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1.15 Sample SWOT Analysis</a:t>
            </a:r>
          </a:p>
        </p:txBody>
      </p:sp>
      <p:sp>
        <p:nvSpPr>
          <p:cNvPr id="3" name="Content Placeholder 2"/>
          <p:cNvSpPr>
            <a:spLocks noGrp="1"/>
          </p:cNvSpPr>
          <p:nvPr>
            <p:ph idx="1"/>
          </p:nvPr>
        </p:nvSpPr>
        <p:spPr>
          <a:xfrm>
            <a:off x="457200" y="990600"/>
            <a:ext cx="8229600" cy="1371600"/>
          </a:xfrm>
        </p:spPr>
        <p:txBody>
          <a:bodyPr/>
          <a:lstStyle/>
          <a:p>
            <a:r>
              <a:rPr lang="en-US" dirty="0"/>
              <a:t>A </a:t>
            </a:r>
            <a:r>
              <a:rPr lang="en-US" b="1" i="1" dirty="0"/>
              <a:t>SWOT analysis </a:t>
            </a:r>
            <a:r>
              <a:rPr lang="en-US" dirty="0"/>
              <a:t>evaluates an organization’s </a:t>
            </a:r>
            <a:r>
              <a:rPr lang="en-US" b="1" dirty="0"/>
              <a:t>s</a:t>
            </a:r>
            <a:r>
              <a:rPr lang="en-US" dirty="0"/>
              <a:t>trengths, </a:t>
            </a:r>
            <a:r>
              <a:rPr lang="en-US" b="1" dirty="0"/>
              <a:t>w</a:t>
            </a:r>
            <a:r>
              <a:rPr lang="en-US" dirty="0"/>
              <a:t>eaknesses, </a:t>
            </a:r>
            <a:r>
              <a:rPr lang="en-US" b="1" dirty="0"/>
              <a:t>o</a:t>
            </a:r>
            <a:r>
              <a:rPr lang="en-US" dirty="0"/>
              <a:t>pportunities, and </a:t>
            </a:r>
            <a:r>
              <a:rPr lang="en-US" b="1" dirty="0"/>
              <a:t>t</a:t>
            </a:r>
            <a:r>
              <a:rPr lang="en-US" dirty="0"/>
              <a:t>hreats to identify significant influences that work for or against business strategies</a:t>
            </a:r>
          </a:p>
        </p:txBody>
      </p:sp>
      <p:pic>
        <p:nvPicPr>
          <p:cNvPr id="6" name="Picture 5" descr="A graphic describes internal strengths and weaknesses and external opportunities and threats.">
            <a:extLst>
              <a:ext uri="{FF2B5EF4-FFF2-40B4-BE49-F238E27FC236}">
                <a16:creationId xmlns:a16="http://schemas.microsoft.com/office/drawing/2014/main" id="{DCCBABE5-C42E-4651-8B7E-59EA9FC1D2DE}"/>
              </a:ext>
            </a:extLst>
          </p:cNvPr>
          <p:cNvPicPr>
            <a:picLocks noChangeAspect="1"/>
          </p:cNvPicPr>
          <p:nvPr/>
        </p:nvPicPr>
        <p:blipFill rotWithShape="1">
          <a:blip r:embed="rId3" cstate="print">
            <a:clrChange>
              <a:clrFrom>
                <a:srgbClr val="DDE89B"/>
              </a:clrFrom>
              <a:clrTo>
                <a:srgbClr val="DDE89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597" t="4351" r="5195"/>
          <a:stretch/>
        </p:blipFill>
        <p:spPr>
          <a:xfrm>
            <a:off x="990600" y="2260141"/>
            <a:ext cx="6686228" cy="4140659"/>
          </a:xfrm>
          <a:prstGeom prst="rect">
            <a:avLst/>
          </a:prstGeom>
        </p:spPr>
      </p:pic>
      <p:sp>
        <p:nvSpPr>
          <p:cNvPr id="5" name="Text Placeholder 4">
            <a:extLst>
              <a:ext uri="{FF2B5EF4-FFF2-40B4-BE49-F238E27FC236}">
                <a16:creationId xmlns:a16="http://schemas.microsoft.com/office/drawing/2014/main" id="{CDC05986-2C97-4AB1-A182-EDB57680F761}"/>
              </a:ext>
            </a:extLst>
          </p:cNvPr>
          <p:cNvSpPr>
            <a:spLocks noGrp="1"/>
          </p:cNvSpPr>
          <p:nvPr>
            <p:ph type="body" sz="quarter" idx="12"/>
          </p:nvPr>
        </p:nvSpPr>
        <p:spPr>
          <a:xfrm>
            <a:off x="3467512" y="6400800"/>
            <a:ext cx="2208976" cy="252350"/>
          </a:xfrm>
        </p:spPr>
        <p:txBody>
          <a:bodyPr/>
          <a:lstStyle/>
          <a:p>
            <a:r>
              <a:rPr lang="en-US" dirty="0">
                <a:hlinkClick r:id="rId5" action="ppaction://hlinksldjump"/>
              </a:rPr>
              <a:t>Jump to long image description</a:t>
            </a:r>
            <a:endParaRPr lang="en-US" dirty="0"/>
          </a:p>
        </p:txBody>
      </p:sp>
      <p:sp>
        <p:nvSpPr>
          <p:cNvPr id="4" name="Text Placeholder 3">
            <a:extLst>
              <a:ext uri="{FF2B5EF4-FFF2-40B4-BE49-F238E27FC236}">
                <a16:creationId xmlns:a16="http://schemas.microsoft.com/office/drawing/2014/main" id="{24EBBA86-ABC6-44EB-A026-4B667F3D0D4B}"/>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8386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Grp="1" noChangeArrowheads="1"/>
          </p:cNvSpPr>
          <p:nvPr>
            <p:ph type="title"/>
          </p:nvPr>
        </p:nvSpPr>
        <p:spPr>
          <a:xfrm>
            <a:off x="49924" y="381000"/>
            <a:ext cx="9144000" cy="609600"/>
          </a:xfrm>
        </p:spPr>
        <p:txBody>
          <a:bodyPr/>
          <a:lstStyle/>
          <a:p>
            <a:pPr eaLnBrk="1" hangingPunct="1"/>
            <a:r>
              <a:rPr lang="en-US" sz="3600" dirty="0">
                <a:solidFill>
                  <a:srgbClr val="C00000"/>
                </a:solidFill>
              </a:rPr>
              <a:t>Figure 1.16 Porter’s Five Forces Model</a:t>
            </a:r>
            <a:endParaRPr lang="en-US" sz="3000" dirty="0">
              <a:solidFill>
                <a:srgbClr val="C00000"/>
              </a:solidFill>
            </a:endParaRPr>
          </a:p>
        </p:txBody>
      </p:sp>
      <p:pic>
        <p:nvPicPr>
          <p:cNvPr id="2" name="Picture 1" descr="A graphic of the model."/>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500" y="1001110"/>
            <a:ext cx="8763000" cy="5276645"/>
          </a:xfrm>
          <a:prstGeom prst="rect">
            <a:avLst/>
          </a:prstGeom>
        </p:spPr>
      </p:pic>
      <p:sp>
        <p:nvSpPr>
          <p:cNvPr id="4" name="Text Placeholder 3">
            <a:extLst>
              <a:ext uri="{FF2B5EF4-FFF2-40B4-BE49-F238E27FC236}">
                <a16:creationId xmlns:a16="http://schemas.microsoft.com/office/drawing/2014/main" id="{84D19AFC-3E43-4518-A352-275FB3A1BE1F}"/>
              </a:ext>
            </a:extLst>
          </p:cNvPr>
          <p:cNvSpPr>
            <a:spLocks noGrp="1"/>
          </p:cNvSpPr>
          <p:nvPr>
            <p:ph type="body" sz="quarter" idx="12"/>
          </p:nvPr>
        </p:nvSpPr>
        <p:spPr>
          <a:xfrm>
            <a:off x="3467512" y="6400800"/>
            <a:ext cx="2208976" cy="252350"/>
          </a:xfrm>
        </p:spPr>
        <p:txBody>
          <a:bodyPr/>
          <a:lstStyle/>
          <a:p>
            <a:r>
              <a:rPr lang="en-US" dirty="0">
                <a:hlinkClick r:id="rId4" action="ppaction://hlinksldjump"/>
              </a:rPr>
              <a:t>Jump to long image description</a:t>
            </a:r>
            <a:endParaRPr lang="en-US" dirty="0"/>
          </a:p>
        </p:txBody>
      </p:sp>
      <p:sp>
        <p:nvSpPr>
          <p:cNvPr id="3" name="Text Placeholder 2">
            <a:extLst>
              <a:ext uri="{FF2B5EF4-FFF2-40B4-BE49-F238E27FC236}">
                <a16:creationId xmlns:a16="http://schemas.microsoft.com/office/drawing/2014/main" id="{1DD457A8-8DDE-4563-8B68-D0C55B40A346}"/>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Grp="1" noChangeArrowheads="1"/>
          </p:cNvSpPr>
          <p:nvPr>
            <p:ph type="title"/>
          </p:nvPr>
        </p:nvSpPr>
        <p:spPr/>
        <p:txBody>
          <a:bodyPr/>
          <a:lstStyle/>
          <a:p>
            <a:pPr eaLnBrk="1" hangingPunct="1"/>
            <a:r>
              <a:rPr lang="en-US" sz="3600" dirty="0">
                <a:solidFill>
                  <a:srgbClr val="C00000"/>
                </a:solidFill>
              </a:rPr>
              <a:t>Buyer Power</a:t>
            </a:r>
          </a:p>
        </p:txBody>
      </p:sp>
      <p:sp>
        <p:nvSpPr>
          <p:cNvPr id="28675" name="Rectangle 3"/>
          <p:cNvSpPr>
            <a:spLocks noGrp="1" noChangeArrowheads="1"/>
          </p:cNvSpPr>
          <p:nvPr>
            <p:ph idx="1"/>
          </p:nvPr>
        </p:nvSpPr>
        <p:spPr/>
        <p:txBody>
          <a:bodyPr/>
          <a:lstStyle/>
          <a:p>
            <a:pPr eaLnBrk="1" hangingPunct="1">
              <a:lnSpc>
                <a:spcPct val="90000"/>
              </a:lnSpc>
              <a:spcAft>
                <a:spcPts val="1200"/>
              </a:spcAft>
            </a:pPr>
            <a:r>
              <a:rPr lang="en-US" sz="2800" b="1" dirty="0"/>
              <a:t>Buyer power </a:t>
            </a:r>
            <a:r>
              <a:rPr lang="en-US" sz="2800" dirty="0"/>
              <a:t>– The ability of buyers to affect the price of an item</a:t>
            </a:r>
          </a:p>
          <a:p>
            <a:pPr lvl="2">
              <a:lnSpc>
                <a:spcPct val="90000"/>
              </a:lnSpc>
              <a:spcAft>
                <a:spcPts val="1200"/>
              </a:spcAft>
              <a:buClr>
                <a:srgbClr val="C00000"/>
              </a:buClr>
            </a:pPr>
            <a:r>
              <a:rPr lang="en-US" sz="2400" b="1" dirty="0"/>
              <a:t>Switching cost </a:t>
            </a:r>
            <a:r>
              <a:rPr lang="en-US" sz="2400" dirty="0"/>
              <a:t>– Manipulating costs that make customers reluctant to switch to another product</a:t>
            </a:r>
          </a:p>
          <a:p>
            <a:pPr lvl="2">
              <a:lnSpc>
                <a:spcPct val="90000"/>
              </a:lnSpc>
              <a:spcAft>
                <a:spcPts val="1200"/>
              </a:spcAft>
              <a:buClr>
                <a:srgbClr val="C00000"/>
              </a:buClr>
            </a:pPr>
            <a:r>
              <a:rPr lang="en-US" sz="2400" b="1" dirty="0"/>
              <a:t>Loyalty program </a:t>
            </a:r>
            <a:r>
              <a:rPr lang="en-US" sz="2400" dirty="0"/>
              <a:t>– Rewards customers based on the amount of business they do with a particular organization</a:t>
            </a:r>
          </a:p>
        </p:txBody>
      </p:sp>
      <p:sp>
        <p:nvSpPr>
          <p:cNvPr id="3" name="Text Placeholder 2">
            <a:extLst>
              <a:ext uri="{FF2B5EF4-FFF2-40B4-BE49-F238E27FC236}">
                <a16:creationId xmlns:a16="http://schemas.microsoft.com/office/drawing/2014/main" id="{22F69249-FD3B-4F89-A790-56A091335698}"/>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70DB54AE-8725-42E8-BBF8-FB938C046947}"/>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E080526-8312-4478-9ED6-873C79EF5CEB}"/>
              </a:ext>
            </a:extLst>
          </p:cNvPr>
          <p:cNvSpPr>
            <a:spLocks noGrp="1"/>
          </p:cNvSpPr>
          <p:nvPr>
            <p:ph type="title"/>
          </p:nvPr>
        </p:nvSpPr>
        <p:spPr/>
        <p:txBody>
          <a:bodyPr/>
          <a:lstStyle/>
          <a:p>
            <a:r>
              <a:rPr lang="en-US" dirty="0"/>
              <a:t>Learning Outcomes </a:t>
            </a:r>
            <a:r>
              <a:rPr lang="en-US" sz="2000" dirty="0"/>
              <a:t>1 of 2</a:t>
            </a:r>
            <a:endParaRPr lang="en-US" dirty="0"/>
          </a:p>
        </p:txBody>
      </p:sp>
      <p:sp>
        <p:nvSpPr>
          <p:cNvPr id="12" name="Content Placeholder 11">
            <a:extLst>
              <a:ext uri="{FF2B5EF4-FFF2-40B4-BE49-F238E27FC236}">
                <a16:creationId xmlns:a16="http://schemas.microsoft.com/office/drawing/2014/main" id="{05502602-4787-48B4-8DBF-C340C3B532E1}"/>
              </a:ext>
            </a:extLst>
          </p:cNvPr>
          <p:cNvSpPr>
            <a:spLocks noGrp="1"/>
          </p:cNvSpPr>
          <p:nvPr>
            <p:ph idx="1"/>
          </p:nvPr>
        </p:nvSpPr>
        <p:spPr/>
        <p:txBody>
          <a:bodyPr/>
          <a:lstStyle/>
          <a:p>
            <a:pPr marL="795338" indent="-795338" defTabSz="795338">
              <a:spcAft>
                <a:spcPts val="1200"/>
              </a:spcAft>
            </a:pPr>
            <a:r>
              <a:rPr lang="en-US" sz="2800" dirty="0"/>
              <a:t>1.1	Describe the information age and the differences among data, information, business intelligence, and knowledge.</a:t>
            </a:r>
          </a:p>
          <a:p>
            <a:pPr marL="795338" indent="-795338" defTabSz="795338">
              <a:spcAft>
                <a:spcPts val="1200"/>
              </a:spcAft>
            </a:pPr>
            <a:r>
              <a:rPr lang="en-US" sz="2800" dirty="0"/>
              <a:t>1.2	Explain systems thinking and how management information systems enable business communications.</a:t>
            </a:r>
            <a:endParaRPr lang="en-US" dirty="0"/>
          </a:p>
        </p:txBody>
      </p:sp>
      <p:sp>
        <p:nvSpPr>
          <p:cNvPr id="14" name="Text Placeholder 13">
            <a:extLst>
              <a:ext uri="{FF2B5EF4-FFF2-40B4-BE49-F238E27FC236}">
                <a16:creationId xmlns:a16="http://schemas.microsoft.com/office/drawing/2014/main" id="{C03EEB88-41D1-4F77-9E84-AE2F8F309AB4}"/>
              </a:ext>
            </a:extLst>
          </p:cNvPr>
          <p:cNvSpPr>
            <a:spLocks noGrp="1"/>
          </p:cNvSpPr>
          <p:nvPr>
            <p:ph type="body" sz="quarter" idx="12"/>
          </p:nvPr>
        </p:nvSpPr>
        <p:spPr/>
        <p:txBody>
          <a:bodyPr/>
          <a:lstStyle/>
          <a:p>
            <a:endParaRPr lang="en-US" dirty="0"/>
          </a:p>
        </p:txBody>
      </p:sp>
      <p:sp>
        <p:nvSpPr>
          <p:cNvPr id="13" name="Text Placeholder 12">
            <a:extLst>
              <a:ext uri="{FF2B5EF4-FFF2-40B4-BE49-F238E27FC236}">
                <a16:creationId xmlns:a16="http://schemas.microsoft.com/office/drawing/2014/main" id="{E7A0239C-24FD-44EC-BDD4-AF2A4CBB843A}"/>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28311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Grp="1" noChangeArrowheads="1"/>
          </p:cNvSpPr>
          <p:nvPr>
            <p:ph type="title"/>
          </p:nvPr>
        </p:nvSpPr>
        <p:spPr/>
        <p:txBody>
          <a:bodyPr/>
          <a:lstStyle/>
          <a:p>
            <a:pPr eaLnBrk="1" hangingPunct="1"/>
            <a:r>
              <a:rPr lang="en-US" sz="3600" dirty="0">
                <a:solidFill>
                  <a:srgbClr val="C00000"/>
                </a:solidFill>
              </a:rPr>
              <a:t>Figure 1.17 Traditional Supply Chain</a:t>
            </a:r>
          </a:p>
        </p:txBody>
      </p:sp>
      <p:sp>
        <p:nvSpPr>
          <p:cNvPr id="29699" name="Rectangle 3"/>
          <p:cNvSpPr>
            <a:spLocks noGrp="1" noChangeArrowheads="1"/>
          </p:cNvSpPr>
          <p:nvPr>
            <p:ph idx="1"/>
          </p:nvPr>
        </p:nvSpPr>
        <p:spPr/>
        <p:txBody>
          <a:bodyPr/>
          <a:lstStyle/>
          <a:p>
            <a:pPr eaLnBrk="1" hangingPunct="1">
              <a:spcBef>
                <a:spcPts val="600"/>
              </a:spcBef>
              <a:spcAft>
                <a:spcPts val="1200"/>
              </a:spcAft>
            </a:pPr>
            <a:r>
              <a:rPr lang="en-US" sz="2800" b="1" dirty="0"/>
              <a:t>Supplier power</a:t>
            </a:r>
            <a:r>
              <a:rPr lang="en-US" sz="2800" dirty="0"/>
              <a:t> – The suppliers’ ability to influence the prices they charge for supplies</a:t>
            </a:r>
          </a:p>
          <a:p>
            <a:pPr lvl="2">
              <a:spcBef>
                <a:spcPts val="600"/>
              </a:spcBef>
              <a:spcAft>
                <a:spcPts val="1200"/>
              </a:spcAft>
              <a:buClr>
                <a:srgbClr val="C00000"/>
              </a:buClr>
            </a:pPr>
            <a:r>
              <a:rPr lang="en-US" sz="2400" b="1" dirty="0"/>
              <a:t>Supply chain</a:t>
            </a:r>
            <a:r>
              <a:rPr lang="en-US" sz="2400" dirty="0"/>
              <a:t> – Consists of all parties involved in the procurement of a product or raw material</a:t>
            </a:r>
          </a:p>
        </p:txBody>
      </p:sp>
      <p:pic>
        <p:nvPicPr>
          <p:cNvPr id="2" name="Picture 1" descr="Graphic shows movement from suppliers to company to customers."/>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6103" y="3276600"/>
            <a:ext cx="8216347" cy="2362200"/>
          </a:xfrm>
          <a:prstGeom prst="rect">
            <a:avLst/>
          </a:prstGeom>
        </p:spPr>
      </p:pic>
      <p:sp>
        <p:nvSpPr>
          <p:cNvPr id="4" name="Text Placeholder 3">
            <a:extLst>
              <a:ext uri="{FF2B5EF4-FFF2-40B4-BE49-F238E27FC236}">
                <a16:creationId xmlns:a16="http://schemas.microsoft.com/office/drawing/2014/main" id="{77308756-8F22-4DCD-8705-1E326B736EE7}"/>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5A24B7FE-4EF2-4247-A804-9F3EEF2B9889}"/>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noChangeArrowheads="1"/>
          </p:cNvSpPr>
          <p:nvPr>
            <p:ph type="title"/>
          </p:nvPr>
        </p:nvSpPr>
        <p:spPr/>
        <p:txBody>
          <a:bodyPr/>
          <a:lstStyle/>
          <a:p>
            <a:pPr eaLnBrk="1" hangingPunct="1"/>
            <a:r>
              <a:rPr lang="en-US" sz="3600" dirty="0">
                <a:solidFill>
                  <a:srgbClr val="C00000"/>
                </a:solidFill>
              </a:rPr>
              <a:t>Threat of Substitute Products or Services</a:t>
            </a:r>
          </a:p>
        </p:txBody>
      </p:sp>
      <p:sp>
        <p:nvSpPr>
          <p:cNvPr id="2" name="Content Placeholder 1">
            <a:extLst>
              <a:ext uri="{FF2B5EF4-FFF2-40B4-BE49-F238E27FC236}">
                <a16:creationId xmlns:a16="http://schemas.microsoft.com/office/drawing/2014/main" id="{1D4EDCCE-56A8-4B7C-91FD-9C7CCE79EF83}"/>
              </a:ext>
            </a:extLst>
          </p:cNvPr>
          <p:cNvSpPr>
            <a:spLocks noGrp="1"/>
          </p:cNvSpPr>
          <p:nvPr>
            <p:ph idx="1"/>
          </p:nvPr>
        </p:nvSpPr>
        <p:spPr>
          <a:xfrm>
            <a:off x="457200" y="1262270"/>
            <a:ext cx="8229600" cy="4800600"/>
          </a:xfrm>
        </p:spPr>
        <p:txBody>
          <a:bodyPr/>
          <a:lstStyle/>
          <a:p>
            <a:r>
              <a:rPr lang="en-US" sz="2800" b="1" kern="0" dirty="0"/>
              <a:t>Threat of substitute products or services</a:t>
            </a:r>
            <a:r>
              <a:rPr lang="en-US" sz="2800" kern="0" dirty="0"/>
              <a:t> – High when there are many alternatives to a product or service and low when there are few alternatives</a:t>
            </a:r>
          </a:p>
        </p:txBody>
      </p:sp>
      <p:sp>
        <p:nvSpPr>
          <p:cNvPr id="5" name="Text Placeholder 4">
            <a:extLst>
              <a:ext uri="{FF2B5EF4-FFF2-40B4-BE49-F238E27FC236}">
                <a16:creationId xmlns:a16="http://schemas.microsoft.com/office/drawing/2014/main" id="{AFAC5425-0E5E-4B8D-A435-77AF111B0E8F}"/>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87962A9A-70EB-4F9A-B5F4-2B7FBA652D84}"/>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Grp="1" noChangeArrowheads="1"/>
          </p:cNvSpPr>
          <p:nvPr>
            <p:ph type="title"/>
          </p:nvPr>
        </p:nvSpPr>
        <p:spPr/>
        <p:txBody>
          <a:bodyPr/>
          <a:lstStyle/>
          <a:p>
            <a:pPr eaLnBrk="1" hangingPunct="1"/>
            <a:r>
              <a:rPr lang="en-US" sz="3600" dirty="0">
                <a:solidFill>
                  <a:srgbClr val="C00000"/>
                </a:solidFill>
              </a:rPr>
              <a:t>Threat of New Entrants</a:t>
            </a:r>
          </a:p>
        </p:txBody>
      </p:sp>
      <p:sp>
        <p:nvSpPr>
          <p:cNvPr id="31747" name="Rectangle 3"/>
          <p:cNvSpPr>
            <a:spLocks noGrp="1" noChangeArrowheads="1"/>
          </p:cNvSpPr>
          <p:nvPr>
            <p:ph idx="1"/>
          </p:nvPr>
        </p:nvSpPr>
        <p:spPr/>
        <p:txBody>
          <a:bodyPr/>
          <a:lstStyle/>
          <a:p>
            <a:pPr eaLnBrk="1" hangingPunct="1">
              <a:spcAft>
                <a:spcPts val="1200"/>
              </a:spcAft>
            </a:pPr>
            <a:r>
              <a:rPr lang="en-US" sz="2800" b="1" dirty="0"/>
              <a:t>Threat of new entrants</a:t>
            </a:r>
            <a:r>
              <a:rPr lang="en-US" sz="2800" dirty="0"/>
              <a:t> – High when it is easy for new competitors to enter a market and low when there are significant entry barriers</a:t>
            </a:r>
          </a:p>
          <a:p>
            <a:pPr lvl="2">
              <a:spcAft>
                <a:spcPts val="1200"/>
              </a:spcAft>
              <a:buClr>
                <a:srgbClr val="C00000"/>
              </a:buClr>
            </a:pPr>
            <a:r>
              <a:rPr lang="en-US" sz="2400" b="1" dirty="0"/>
              <a:t>Entry barrier </a:t>
            </a:r>
            <a:r>
              <a:rPr lang="en-US" sz="2400" dirty="0"/>
              <a:t>– A feature of a product or service that customers have come to expect and entering competitors must offer the same for survival</a:t>
            </a:r>
          </a:p>
        </p:txBody>
      </p:sp>
      <p:sp>
        <p:nvSpPr>
          <p:cNvPr id="3" name="Text Placeholder 2">
            <a:extLst>
              <a:ext uri="{FF2B5EF4-FFF2-40B4-BE49-F238E27FC236}">
                <a16:creationId xmlns:a16="http://schemas.microsoft.com/office/drawing/2014/main" id="{F8551A17-75BA-4D6C-A2D7-445BD13F5C49}"/>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618DB22E-83CC-4EAE-8E71-DEC66C4F2271}"/>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lstStyle/>
          <a:p>
            <a:pPr eaLnBrk="1" hangingPunct="1"/>
            <a:r>
              <a:rPr lang="en-US" sz="3600" dirty="0">
                <a:solidFill>
                  <a:srgbClr val="C00000"/>
                </a:solidFill>
              </a:rPr>
              <a:t>Rivalry Among Existing Competitors</a:t>
            </a:r>
          </a:p>
        </p:txBody>
      </p:sp>
      <p:sp>
        <p:nvSpPr>
          <p:cNvPr id="32771" name="Rectangle 3"/>
          <p:cNvSpPr>
            <a:spLocks noGrp="1" noChangeArrowheads="1"/>
          </p:cNvSpPr>
          <p:nvPr>
            <p:ph idx="1"/>
          </p:nvPr>
        </p:nvSpPr>
        <p:spPr/>
        <p:txBody>
          <a:bodyPr/>
          <a:lstStyle/>
          <a:p>
            <a:pPr eaLnBrk="1" hangingPunct="1">
              <a:spcAft>
                <a:spcPts val="1200"/>
              </a:spcAft>
            </a:pPr>
            <a:r>
              <a:rPr lang="en-US" sz="2800" b="1" dirty="0"/>
              <a:t>Rivalry among existing competitors</a:t>
            </a:r>
            <a:r>
              <a:rPr lang="en-US" sz="2800" dirty="0"/>
              <a:t> – High when competition is fierce in a market and low when competitors are more complacent</a:t>
            </a:r>
          </a:p>
          <a:p>
            <a:pPr lvl="2">
              <a:spcAft>
                <a:spcPts val="1200"/>
              </a:spcAft>
              <a:buClr>
                <a:srgbClr val="C00000"/>
              </a:buClr>
            </a:pPr>
            <a:r>
              <a:rPr lang="en-US" sz="2400" b="1" dirty="0"/>
              <a:t>Product differentiation </a:t>
            </a:r>
            <a:r>
              <a:rPr lang="en-US" sz="2400" dirty="0"/>
              <a:t>– Occurs when a company develops unique differences in its products or services with the intent to influence demand</a:t>
            </a:r>
          </a:p>
        </p:txBody>
      </p:sp>
      <p:sp>
        <p:nvSpPr>
          <p:cNvPr id="3" name="Text Placeholder 2">
            <a:extLst>
              <a:ext uri="{FF2B5EF4-FFF2-40B4-BE49-F238E27FC236}">
                <a16:creationId xmlns:a16="http://schemas.microsoft.com/office/drawing/2014/main" id="{30117ECA-FE8A-4312-A56E-FC45A5CC812C}"/>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03EEFC77-9DA3-4DFD-A4C8-3B6C35878E81}"/>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Grp="1" noChangeArrowheads="1"/>
          </p:cNvSpPr>
          <p:nvPr>
            <p:ph type="title"/>
          </p:nvPr>
        </p:nvSpPr>
        <p:spPr/>
        <p:txBody>
          <a:bodyPr/>
          <a:lstStyle/>
          <a:p>
            <a:pPr eaLnBrk="1" hangingPunct="1"/>
            <a:r>
              <a:rPr lang="en-US" sz="3600" dirty="0">
                <a:solidFill>
                  <a:srgbClr val="C00000"/>
                </a:solidFill>
              </a:rPr>
              <a:t>Analyzing the Airline Industry</a:t>
            </a:r>
          </a:p>
        </p:txBody>
      </p:sp>
      <p:sp>
        <p:nvSpPr>
          <p:cNvPr id="33795" name="Rectangle 3"/>
          <p:cNvSpPr>
            <a:spLocks noGrp="1" noChangeArrowheads="1"/>
          </p:cNvSpPr>
          <p:nvPr>
            <p:ph idx="1"/>
          </p:nvPr>
        </p:nvSpPr>
        <p:spPr/>
        <p:txBody>
          <a:bodyPr/>
          <a:lstStyle/>
          <a:p>
            <a:pPr eaLnBrk="1" hangingPunct="1">
              <a:spcBef>
                <a:spcPts val="600"/>
              </a:spcBef>
              <a:spcAft>
                <a:spcPts val="1200"/>
              </a:spcAft>
            </a:pPr>
            <a:r>
              <a:rPr lang="en-US" sz="2800" dirty="0"/>
              <a:t>Perform a Porter’s Five Forces analysis of each of the following for a company entering the commercial airline industry</a:t>
            </a:r>
            <a:endParaRPr lang="en-US" sz="2800" b="1" dirty="0"/>
          </a:p>
          <a:p>
            <a:pPr lvl="2">
              <a:spcBef>
                <a:spcPts val="600"/>
              </a:spcBef>
              <a:spcAft>
                <a:spcPts val="1200"/>
              </a:spcAft>
              <a:buClr>
                <a:srgbClr val="C00000"/>
              </a:buClr>
            </a:pPr>
            <a:r>
              <a:rPr lang="en-US" sz="2400" dirty="0"/>
              <a:t>Buyer power </a:t>
            </a:r>
          </a:p>
          <a:p>
            <a:pPr lvl="2">
              <a:spcBef>
                <a:spcPts val="600"/>
              </a:spcBef>
              <a:spcAft>
                <a:spcPts val="1200"/>
              </a:spcAft>
              <a:buClr>
                <a:srgbClr val="C00000"/>
              </a:buClr>
            </a:pPr>
            <a:r>
              <a:rPr lang="en-US" sz="2400" dirty="0"/>
              <a:t>Supplier power </a:t>
            </a:r>
          </a:p>
          <a:p>
            <a:pPr lvl="2">
              <a:spcBef>
                <a:spcPts val="600"/>
              </a:spcBef>
              <a:spcAft>
                <a:spcPts val="1200"/>
              </a:spcAft>
              <a:buClr>
                <a:srgbClr val="C00000"/>
              </a:buClr>
            </a:pPr>
            <a:r>
              <a:rPr lang="en-US" sz="2400" dirty="0"/>
              <a:t>Threat of substitute products/services </a:t>
            </a:r>
          </a:p>
          <a:p>
            <a:pPr lvl="2">
              <a:spcBef>
                <a:spcPts val="600"/>
              </a:spcBef>
              <a:spcAft>
                <a:spcPts val="1200"/>
              </a:spcAft>
              <a:buClr>
                <a:srgbClr val="C00000"/>
              </a:buClr>
            </a:pPr>
            <a:r>
              <a:rPr lang="en-US" sz="2400" dirty="0"/>
              <a:t>Threat of new entrants </a:t>
            </a:r>
          </a:p>
          <a:p>
            <a:pPr lvl="2">
              <a:spcBef>
                <a:spcPts val="600"/>
              </a:spcBef>
              <a:spcAft>
                <a:spcPts val="1200"/>
              </a:spcAft>
              <a:buClr>
                <a:srgbClr val="C00000"/>
              </a:buClr>
            </a:pPr>
            <a:r>
              <a:rPr lang="en-US" sz="2400" dirty="0"/>
              <a:t>Rivalry among competitors </a:t>
            </a:r>
            <a:endParaRPr lang="en-US" dirty="0"/>
          </a:p>
        </p:txBody>
      </p:sp>
      <p:sp>
        <p:nvSpPr>
          <p:cNvPr id="3" name="Text Placeholder 2">
            <a:extLst>
              <a:ext uri="{FF2B5EF4-FFF2-40B4-BE49-F238E27FC236}">
                <a16:creationId xmlns:a16="http://schemas.microsoft.com/office/drawing/2014/main" id="{0D3ACF44-A96F-4F86-A71E-8E8081D61140}"/>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35712D45-45B9-4E58-B19D-B8C32565825B}"/>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a:xfrm>
            <a:off x="0" y="228600"/>
            <a:ext cx="9144000" cy="885140"/>
          </a:xfrm>
        </p:spPr>
        <p:txBody>
          <a:bodyPr>
            <a:normAutofit/>
          </a:bodyPr>
          <a:lstStyle/>
          <a:p>
            <a:pPr eaLnBrk="1" hangingPunct="1"/>
            <a:r>
              <a:rPr lang="en-US" sz="3600" dirty="0">
                <a:solidFill>
                  <a:srgbClr val="C00000"/>
                </a:solidFill>
              </a:rPr>
              <a:t>Figure 1.20 Porter’s Three Generic Strategies</a:t>
            </a:r>
          </a:p>
        </p:txBody>
      </p:sp>
      <p:pic>
        <p:nvPicPr>
          <p:cNvPr id="6" name="Picture 5" descr="A graphic shows cost leadership, differentiation, and focused strategy compared according to competitive scope and cost strateg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600200"/>
            <a:ext cx="8686800" cy="4091483"/>
          </a:xfrm>
          <a:prstGeom prst="rect">
            <a:avLst/>
          </a:prstGeom>
        </p:spPr>
      </p:pic>
      <p:sp>
        <p:nvSpPr>
          <p:cNvPr id="3" name="Text Placeholder 2">
            <a:extLst>
              <a:ext uri="{FF2B5EF4-FFF2-40B4-BE49-F238E27FC236}">
                <a16:creationId xmlns:a16="http://schemas.microsoft.com/office/drawing/2014/main" id="{B94E3D70-D961-49E9-9FC7-70457C947100}"/>
              </a:ext>
            </a:extLst>
          </p:cNvPr>
          <p:cNvSpPr>
            <a:spLocks noGrp="1"/>
          </p:cNvSpPr>
          <p:nvPr>
            <p:ph type="body" sz="quarter" idx="12"/>
          </p:nvPr>
        </p:nvSpPr>
        <p:spPr>
          <a:xfrm>
            <a:off x="3467512" y="6400800"/>
            <a:ext cx="2208976" cy="252350"/>
          </a:xfrm>
        </p:spPr>
        <p:txBody>
          <a:bodyPr/>
          <a:lstStyle/>
          <a:p>
            <a:r>
              <a:rPr lang="en-US" dirty="0">
                <a:hlinkClick r:id="rId4" action="ppaction://hlinksldjump"/>
              </a:rPr>
              <a:t>Jump to long image description</a:t>
            </a:r>
            <a:endParaRPr lang="en-US" dirty="0"/>
          </a:p>
        </p:txBody>
      </p:sp>
      <p:sp>
        <p:nvSpPr>
          <p:cNvPr id="2" name="Text Placeholder 1">
            <a:extLst>
              <a:ext uri="{FF2B5EF4-FFF2-40B4-BE49-F238E27FC236}">
                <a16:creationId xmlns:a16="http://schemas.microsoft.com/office/drawing/2014/main" id="{53F8FC70-C67E-4A5A-8F8B-3EEDBBB327C5}"/>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Grp="1" noChangeArrowheads="1"/>
          </p:cNvSpPr>
          <p:nvPr>
            <p:ph type="title"/>
          </p:nvPr>
        </p:nvSpPr>
        <p:spPr>
          <a:xfrm>
            <a:off x="0" y="228600"/>
            <a:ext cx="9144000" cy="861950"/>
          </a:xfrm>
        </p:spPr>
        <p:txBody>
          <a:bodyPr>
            <a:normAutofit fontScale="90000"/>
          </a:bodyPr>
          <a:lstStyle/>
          <a:p>
            <a:r>
              <a:rPr lang="en-US" dirty="0">
                <a:solidFill>
                  <a:srgbClr val="C00000"/>
                </a:solidFill>
              </a:rPr>
              <a:t>Figure 1.21 Examples of Porter’s Three Generic Strategies</a:t>
            </a:r>
            <a:endParaRPr lang="en-US" sz="3600" b="1" dirty="0">
              <a:solidFill>
                <a:schemeClr val="tx1"/>
              </a:solidFill>
            </a:endParaRPr>
          </a:p>
        </p:txBody>
      </p:sp>
      <p:pic>
        <p:nvPicPr>
          <p:cNvPr id="6" name="Picture 5" descr="A graphic shows four companies compared according to competitive scope and cost strateg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600200"/>
            <a:ext cx="8839200" cy="4154424"/>
          </a:xfrm>
          <a:prstGeom prst="rect">
            <a:avLst/>
          </a:prstGeom>
        </p:spPr>
      </p:pic>
      <p:sp>
        <p:nvSpPr>
          <p:cNvPr id="3" name="Text Placeholder 2">
            <a:extLst>
              <a:ext uri="{FF2B5EF4-FFF2-40B4-BE49-F238E27FC236}">
                <a16:creationId xmlns:a16="http://schemas.microsoft.com/office/drawing/2014/main" id="{DE8D04E6-2C73-42D1-81B1-B727D4165D82}"/>
              </a:ext>
            </a:extLst>
          </p:cNvPr>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endParaRPr lang="en-US" dirty="0"/>
          </a:p>
        </p:txBody>
      </p:sp>
      <p:sp>
        <p:nvSpPr>
          <p:cNvPr id="2" name="Text Placeholder 1">
            <a:extLst>
              <a:ext uri="{FF2B5EF4-FFF2-40B4-BE49-F238E27FC236}">
                <a16:creationId xmlns:a16="http://schemas.microsoft.com/office/drawing/2014/main" id="{DBC63F29-5CC9-45E8-A22A-BAFF87C2764F}"/>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p:txBody>
          <a:bodyPr/>
          <a:lstStyle/>
          <a:p>
            <a:pPr eaLnBrk="1" hangingPunct="1"/>
            <a:r>
              <a:rPr lang="en-US" sz="3200" dirty="0">
                <a:solidFill>
                  <a:srgbClr val="C00000"/>
                </a:solidFill>
              </a:rPr>
              <a:t>Value Chain Analysis – Executing Business Strategies   </a:t>
            </a:r>
            <a:r>
              <a:rPr lang="en-US" sz="2000" dirty="0">
                <a:solidFill>
                  <a:srgbClr val="C00000"/>
                </a:solidFill>
              </a:rPr>
              <a:t>1 of 3</a:t>
            </a:r>
            <a:endParaRPr lang="en-US" sz="3600" dirty="0">
              <a:solidFill>
                <a:srgbClr val="C00000"/>
              </a:solidFill>
            </a:endParaRPr>
          </a:p>
        </p:txBody>
      </p:sp>
      <p:sp>
        <p:nvSpPr>
          <p:cNvPr id="36867" name="Rectangle 3"/>
          <p:cNvSpPr>
            <a:spLocks noGrp="1" noChangeArrowheads="1"/>
          </p:cNvSpPr>
          <p:nvPr>
            <p:ph idx="1"/>
          </p:nvPr>
        </p:nvSpPr>
        <p:spPr>
          <a:xfrm>
            <a:off x="457200" y="1143000"/>
            <a:ext cx="8229600" cy="5410200"/>
          </a:xfrm>
        </p:spPr>
        <p:txBody>
          <a:bodyPr/>
          <a:lstStyle/>
          <a:p>
            <a:pPr eaLnBrk="1" hangingPunct="1">
              <a:spcBef>
                <a:spcPts val="600"/>
              </a:spcBef>
              <a:spcAft>
                <a:spcPts val="1200"/>
              </a:spcAft>
            </a:pPr>
            <a:r>
              <a:rPr lang="en-US" sz="2800" b="1" dirty="0"/>
              <a:t>Business process</a:t>
            </a:r>
            <a:r>
              <a:rPr lang="en-US" sz="2800" dirty="0"/>
              <a:t> – A standardized set of activities that accomplish a specific task, such as a specific process</a:t>
            </a:r>
          </a:p>
          <a:p>
            <a:pPr eaLnBrk="1" hangingPunct="1">
              <a:spcBef>
                <a:spcPts val="600"/>
              </a:spcBef>
              <a:spcAft>
                <a:spcPts val="1200"/>
              </a:spcAft>
            </a:pPr>
            <a:r>
              <a:rPr lang="en-US" sz="2800" b="1" dirty="0"/>
              <a:t>Value chain analysis</a:t>
            </a:r>
            <a:r>
              <a:rPr lang="en-US" sz="2800" dirty="0"/>
              <a:t> – Views a firm as a series of business processes that each add value to the product or service</a:t>
            </a:r>
            <a:endParaRPr lang="en-US" dirty="0"/>
          </a:p>
        </p:txBody>
      </p:sp>
      <p:sp>
        <p:nvSpPr>
          <p:cNvPr id="3" name="Text Placeholder 2">
            <a:extLst>
              <a:ext uri="{FF2B5EF4-FFF2-40B4-BE49-F238E27FC236}">
                <a16:creationId xmlns:a16="http://schemas.microsoft.com/office/drawing/2014/main" id="{F73D17B2-1D40-45A7-8B94-903B68646E6C}"/>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938AB351-9C15-4B78-920F-4ACE275C8092}"/>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p:txBody>
          <a:bodyPr/>
          <a:lstStyle/>
          <a:p>
            <a:r>
              <a:rPr lang="en-US" sz="3200" dirty="0">
                <a:solidFill>
                  <a:srgbClr val="C00000"/>
                </a:solidFill>
              </a:rPr>
              <a:t>Value Chain Analysis – Executing Business Strategies   </a:t>
            </a:r>
            <a:r>
              <a:rPr lang="en-US" sz="2000" dirty="0">
                <a:solidFill>
                  <a:srgbClr val="C00000"/>
                </a:solidFill>
              </a:rPr>
              <a:t>2 of 3</a:t>
            </a:r>
            <a:endParaRPr lang="en-US" sz="3200" b="1" dirty="0">
              <a:solidFill>
                <a:schemeClr val="tx1"/>
              </a:solidFill>
            </a:endParaRPr>
          </a:p>
        </p:txBody>
      </p:sp>
      <p:sp>
        <p:nvSpPr>
          <p:cNvPr id="37891" name="Rectangle 3"/>
          <p:cNvSpPr>
            <a:spLocks noGrp="1" noChangeArrowheads="1"/>
          </p:cNvSpPr>
          <p:nvPr>
            <p:ph idx="1"/>
          </p:nvPr>
        </p:nvSpPr>
        <p:spPr>
          <a:xfrm>
            <a:off x="457200" y="1295400"/>
            <a:ext cx="8229600" cy="5257800"/>
          </a:xfrm>
        </p:spPr>
        <p:txBody>
          <a:bodyPr>
            <a:normAutofit/>
          </a:bodyPr>
          <a:lstStyle/>
          <a:p>
            <a:pPr>
              <a:spcBef>
                <a:spcPts val="600"/>
              </a:spcBef>
              <a:spcAft>
                <a:spcPts val="1200"/>
              </a:spcAft>
              <a:defRPr/>
            </a:pPr>
            <a:r>
              <a:rPr lang="en-US" sz="2800" b="1" dirty="0"/>
              <a:t>Primary value activities</a:t>
            </a:r>
          </a:p>
          <a:p>
            <a:pPr lvl="2">
              <a:spcBef>
                <a:spcPts val="600"/>
              </a:spcBef>
              <a:spcAft>
                <a:spcPts val="1200"/>
              </a:spcAft>
              <a:buClr>
                <a:srgbClr val="C00000"/>
              </a:buClr>
              <a:defRPr/>
            </a:pPr>
            <a:r>
              <a:rPr lang="en-US" sz="2400" b="1" dirty="0"/>
              <a:t>Inbound logistics - </a:t>
            </a:r>
            <a:r>
              <a:rPr lang="en-US" sz="2400" dirty="0"/>
              <a:t>Acquires raw materials and resources, and distributes </a:t>
            </a:r>
          </a:p>
          <a:p>
            <a:pPr lvl="2">
              <a:spcBef>
                <a:spcPts val="600"/>
              </a:spcBef>
              <a:spcAft>
                <a:spcPts val="1200"/>
              </a:spcAft>
              <a:buClr>
                <a:srgbClr val="C00000"/>
              </a:buClr>
              <a:defRPr/>
            </a:pPr>
            <a:r>
              <a:rPr lang="en-US" sz="2400" b="1" dirty="0"/>
              <a:t>Operations</a:t>
            </a:r>
            <a:r>
              <a:rPr lang="en-US" sz="2400" dirty="0"/>
              <a:t> - Transforms raw materials or inputs into goods and services </a:t>
            </a:r>
          </a:p>
          <a:p>
            <a:pPr lvl="2">
              <a:spcBef>
                <a:spcPts val="600"/>
              </a:spcBef>
              <a:spcAft>
                <a:spcPts val="1200"/>
              </a:spcAft>
              <a:buClr>
                <a:srgbClr val="C00000"/>
              </a:buClr>
              <a:defRPr/>
            </a:pPr>
            <a:r>
              <a:rPr lang="en-US" sz="2400" b="1" dirty="0"/>
              <a:t>Outbound</a:t>
            </a:r>
            <a:r>
              <a:rPr lang="en-US" sz="2400" dirty="0"/>
              <a:t> </a:t>
            </a:r>
            <a:r>
              <a:rPr lang="en-US" sz="2400" b="1" dirty="0"/>
              <a:t>logistics</a:t>
            </a:r>
            <a:r>
              <a:rPr lang="en-US" sz="2400" dirty="0"/>
              <a:t> - Distributes goods and services to customers</a:t>
            </a:r>
          </a:p>
          <a:p>
            <a:pPr lvl="2">
              <a:spcBef>
                <a:spcPts val="600"/>
              </a:spcBef>
              <a:spcAft>
                <a:spcPts val="1200"/>
              </a:spcAft>
              <a:buClr>
                <a:srgbClr val="C00000"/>
              </a:buClr>
              <a:defRPr/>
            </a:pPr>
            <a:r>
              <a:rPr lang="en-US" sz="2400" b="1" dirty="0"/>
              <a:t>Marketing and sales - </a:t>
            </a:r>
            <a:r>
              <a:rPr lang="en-US" sz="2400" dirty="0"/>
              <a:t>Promotes, prices, and sells products to customers</a:t>
            </a:r>
          </a:p>
          <a:p>
            <a:pPr lvl="2">
              <a:spcBef>
                <a:spcPts val="600"/>
              </a:spcBef>
              <a:spcAft>
                <a:spcPts val="1200"/>
              </a:spcAft>
              <a:buClr>
                <a:srgbClr val="C00000"/>
              </a:buClr>
              <a:defRPr/>
            </a:pPr>
            <a:r>
              <a:rPr lang="en-US" sz="2400" b="1" dirty="0"/>
              <a:t>Service -</a:t>
            </a:r>
            <a:r>
              <a:rPr lang="en-US" sz="2400" dirty="0"/>
              <a:t> Provides customer support</a:t>
            </a:r>
            <a:endParaRPr lang="en-US" sz="2400" dirty="0">
              <a:solidFill>
                <a:srgbClr val="FF0000"/>
              </a:solidFill>
            </a:endParaRPr>
          </a:p>
        </p:txBody>
      </p:sp>
      <p:sp>
        <p:nvSpPr>
          <p:cNvPr id="3" name="Text Placeholder 2">
            <a:extLst>
              <a:ext uri="{FF2B5EF4-FFF2-40B4-BE49-F238E27FC236}">
                <a16:creationId xmlns:a16="http://schemas.microsoft.com/office/drawing/2014/main" id="{BF5DCF99-6B72-420A-A49B-688CF46C5BB4}"/>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4EA70DC3-19D4-45A9-9673-4FFC9F096499}"/>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noChangeArrowheads="1"/>
          </p:cNvSpPr>
          <p:nvPr>
            <p:ph type="title"/>
          </p:nvPr>
        </p:nvSpPr>
        <p:spPr/>
        <p:txBody>
          <a:bodyPr/>
          <a:lstStyle/>
          <a:p>
            <a:r>
              <a:rPr lang="en-US" sz="3200" dirty="0">
                <a:solidFill>
                  <a:srgbClr val="C00000"/>
                </a:solidFill>
              </a:rPr>
              <a:t>Value Chain Analysis – Executing Business Strategies   </a:t>
            </a:r>
            <a:r>
              <a:rPr lang="en-US" sz="2000" dirty="0">
                <a:solidFill>
                  <a:srgbClr val="C00000"/>
                </a:solidFill>
              </a:rPr>
              <a:t>3 of 3</a:t>
            </a:r>
            <a:endParaRPr lang="en-US" sz="3600" b="1" dirty="0">
              <a:solidFill>
                <a:schemeClr val="tx1"/>
              </a:solidFill>
            </a:endParaRPr>
          </a:p>
        </p:txBody>
      </p:sp>
      <p:sp>
        <p:nvSpPr>
          <p:cNvPr id="38915" name="Rectangle 3"/>
          <p:cNvSpPr>
            <a:spLocks noGrp="1" noChangeArrowheads="1"/>
          </p:cNvSpPr>
          <p:nvPr>
            <p:ph idx="1"/>
          </p:nvPr>
        </p:nvSpPr>
        <p:spPr/>
        <p:txBody>
          <a:bodyPr/>
          <a:lstStyle/>
          <a:p>
            <a:pPr>
              <a:spcBef>
                <a:spcPts val="600"/>
              </a:spcBef>
              <a:spcAft>
                <a:spcPts val="1200"/>
              </a:spcAft>
            </a:pPr>
            <a:r>
              <a:rPr lang="en-US" sz="2800" b="1" dirty="0"/>
              <a:t>Support value activities</a:t>
            </a:r>
          </a:p>
          <a:p>
            <a:pPr lvl="2">
              <a:spcBef>
                <a:spcPts val="600"/>
              </a:spcBef>
              <a:spcAft>
                <a:spcPts val="1200"/>
              </a:spcAft>
              <a:buClr>
                <a:srgbClr val="C00000"/>
              </a:buClr>
            </a:pPr>
            <a:r>
              <a:rPr lang="en-US" sz="2400" b="1" dirty="0"/>
              <a:t>Firm infrastructure </a:t>
            </a:r>
            <a:r>
              <a:rPr lang="en-US" sz="2400" dirty="0"/>
              <a:t>– Includes the company format or departmental structures, environment, and systems</a:t>
            </a:r>
          </a:p>
          <a:p>
            <a:pPr lvl="2">
              <a:spcBef>
                <a:spcPts val="600"/>
              </a:spcBef>
              <a:spcAft>
                <a:spcPts val="1200"/>
              </a:spcAft>
              <a:buClr>
                <a:srgbClr val="C00000"/>
              </a:buClr>
            </a:pPr>
            <a:r>
              <a:rPr lang="en-US" sz="2400" b="1" dirty="0"/>
              <a:t>Human resource management </a:t>
            </a:r>
            <a:r>
              <a:rPr lang="en-US" sz="2400" dirty="0"/>
              <a:t>– Provides employee training, hiring, and compensation</a:t>
            </a:r>
          </a:p>
          <a:p>
            <a:pPr lvl="2">
              <a:spcBef>
                <a:spcPts val="600"/>
              </a:spcBef>
              <a:spcAft>
                <a:spcPts val="1200"/>
              </a:spcAft>
              <a:buClr>
                <a:srgbClr val="C00000"/>
              </a:buClr>
            </a:pPr>
            <a:r>
              <a:rPr lang="en-US" sz="2400" b="1" dirty="0"/>
              <a:t>Technology development </a:t>
            </a:r>
            <a:r>
              <a:rPr lang="en-US" sz="2400" dirty="0"/>
              <a:t>– Applies MIS to processes to add value</a:t>
            </a:r>
          </a:p>
          <a:p>
            <a:pPr lvl="2">
              <a:spcBef>
                <a:spcPts val="600"/>
              </a:spcBef>
              <a:spcAft>
                <a:spcPts val="1200"/>
              </a:spcAft>
              <a:buClr>
                <a:srgbClr val="C00000"/>
              </a:buClr>
            </a:pPr>
            <a:r>
              <a:rPr lang="en-US" sz="2400" b="1" dirty="0"/>
              <a:t>Procurement</a:t>
            </a:r>
            <a:r>
              <a:rPr lang="en-US" sz="2400" dirty="0"/>
              <a:t> – Purchases inputs such as raw materials, resources, equipment, and supplies</a:t>
            </a:r>
            <a:endParaRPr lang="en-US" sz="2400" dirty="0">
              <a:solidFill>
                <a:srgbClr val="FF0000"/>
              </a:solidFill>
            </a:endParaRPr>
          </a:p>
        </p:txBody>
      </p:sp>
      <p:sp>
        <p:nvSpPr>
          <p:cNvPr id="3" name="Text Placeholder 2">
            <a:extLst>
              <a:ext uri="{FF2B5EF4-FFF2-40B4-BE49-F238E27FC236}">
                <a16:creationId xmlns:a16="http://schemas.microsoft.com/office/drawing/2014/main" id="{B058DAC4-0853-4503-B3B2-A7C23132E382}"/>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0778729F-3E68-4EDE-9876-4F8170D1C033}"/>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a:ln>
            <a:noFill/>
          </a:ln>
        </p:spPr>
        <p:txBody>
          <a:bodyPr>
            <a:noAutofit/>
          </a:bodyPr>
          <a:lstStyle/>
          <a:p>
            <a:pPr eaLnBrk="1" hangingPunct="1"/>
            <a:r>
              <a:rPr lang="en-US" dirty="0">
                <a:solidFill>
                  <a:srgbClr val="C00000"/>
                </a:solidFill>
              </a:rPr>
              <a:t>Competing in the Information Age </a:t>
            </a:r>
            <a:r>
              <a:rPr lang="en-US" sz="2000" dirty="0">
                <a:solidFill>
                  <a:srgbClr val="C00000"/>
                </a:solidFill>
              </a:rPr>
              <a:t>1 of 5 </a:t>
            </a:r>
            <a:endParaRPr lang="en-US" dirty="0">
              <a:solidFill>
                <a:srgbClr val="C00000"/>
              </a:solidFill>
            </a:endParaRPr>
          </a:p>
        </p:txBody>
      </p:sp>
      <p:sp>
        <p:nvSpPr>
          <p:cNvPr id="8195" name="Rectangle 3"/>
          <p:cNvSpPr>
            <a:spLocks noGrp="1" noChangeArrowheads="1"/>
          </p:cNvSpPr>
          <p:nvPr>
            <p:ph idx="1"/>
          </p:nvPr>
        </p:nvSpPr>
        <p:spPr>
          <a:xfrm>
            <a:off x="457200" y="1269175"/>
            <a:ext cx="8229600" cy="4700650"/>
          </a:xfrm>
        </p:spPr>
        <p:txBody>
          <a:bodyPr/>
          <a:lstStyle/>
          <a:p>
            <a:pPr eaLnBrk="1" hangingPunct="1">
              <a:spcBef>
                <a:spcPts val="600"/>
              </a:spcBef>
              <a:spcAft>
                <a:spcPts val="1200"/>
              </a:spcAft>
              <a:buFont typeface="Wingdings" pitchFamily="2" charset="2"/>
              <a:buNone/>
            </a:pPr>
            <a:r>
              <a:rPr lang="en-US" sz="2800" dirty="0"/>
              <a:t>Did you know?</a:t>
            </a:r>
          </a:p>
          <a:p>
            <a:pPr marL="1201738" lvl="1" indent="-287338">
              <a:spcBef>
                <a:spcPts val="600"/>
              </a:spcBef>
              <a:spcAft>
                <a:spcPts val="1200"/>
              </a:spcAft>
              <a:buClr>
                <a:srgbClr val="C00000"/>
              </a:buClr>
            </a:pPr>
            <a:r>
              <a:rPr lang="en-US" sz="2400" dirty="0"/>
              <a:t>Avatar, the movie, took over 4 years to make and cost $450 million</a:t>
            </a:r>
          </a:p>
          <a:p>
            <a:pPr marL="1201738" lvl="1" indent="-287338">
              <a:spcBef>
                <a:spcPts val="600"/>
              </a:spcBef>
              <a:spcAft>
                <a:spcPts val="1200"/>
              </a:spcAft>
              <a:buClr>
                <a:srgbClr val="C00000"/>
              </a:buClr>
            </a:pPr>
            <a:r>
              <a:rPr lang="en-US" sz="2400" dirty="0"/>
              <a:t>Lady Gaga’s real name is Stefani Joanne Angelina Germanotta</a:t>
            </a:r>
          </a:p>
          <a:p>
            <a:pPr marL="1201738" lvl="1" indent="-287338">
              <a:spcBef>
                <a:spcPts val="600"/>
              </a:spcBef>
              <a:spcAft>
                <a:spcPts val="1200"/>
              </a:spcAft>
              <a:buClr>
                <a:srgbClr val="C00000"/>
              </a:buClr>
            </a:pPr>
            <a:r>
              <a:rPr lang="en-US" sz="2400" dirty="0"/>
              <a:t>It costs $2.6 million for a 30-second advertising time slot </a:t>
            </a:r>
            <a:r>
              <a:rPr lang="en-US" sz="2400" dirty="0" smtClean="0"/>
              <a:t>during </a:t>
            </a:r>
            <a:r>
              <a:rPr lang="en-US" sz="2400" dirty="0"/>
              <a:t>the Super </a:t>
            </a:r>
            <a:r>
              <a:rPr lang="en-US" sz="2400" dirty="0" smtClean="0"/>
              <a:t>Bowl</a:t>
            </a:r>
          </a:p>
          <a:p>
            <a:pPr marL="114300">
              <a:spcBef>
                <a:spcPts val="600"/>
              </a:spcBef>
              <a:spcAft>
                <a:spcPts val="1200"/>
              </a:spcAft>
              <a:buClr>
                <a:srgbClr val="C00000"/>
              </a:buClr>
            </a:pPr>
            <a:r>
              <a:rPr lang="en-US" altLang="zh-TW" sz="1800" dirty="0"/>
              <a:t>Ask how many of your students are familiar with Siebel, Oracle, or PeopleSoft and can articulate what they can do for a company</a:t>
            </a:r>
            <a:r>
              <a:rPr lang="en-US" altLang="zh-TW" sz="1800" dirty="0" smtClean="0"/>
              <a:t>?</a:t>
            </a:r>
            <a:r>
              <a:rPr lang="zh-TW" altLang="en-US" sz="1800" dirty="0"/>
              <a:t>商業</a:t>
            </a:r>
            <a:r>
              <a:rPr lang="zh-TW" altLang="en-US" sz="1800" dirty="0" smtClean="0"/>
              <a:t>雜誌到處是科技名詞</a:t>
            </a:r>
            <a:endParaRPr lang="en-US" altLang="zh-TW" sz="1800" dirty="0"/>
          </a:p>
          <a:p>
            <a:pPr marL="914400" lvl="1" indent="0">
              <a:spcBef>
                <a:spcPts val="600"/>
              </a:spcBef>
              <a:spcAft>
                <a:spcPts val="1200"/>
              </a:spcAft>
              <a:buClr>
                <a:srgbClr val="C00000"/>
              </a:buClr>
              <a:buNone/>
            </a:pPr>
            <a:endParaRPr lang="en-US" sz="2400" dirty="0"/>
          </a:p>
        </p:txBody>
      </p:sp>
      <p:sp>
        <p:nvSpPr>
          <p:cNvPr id="3" name="Text Placeholder 2">
            <a:extLst>
              <a:ext uri="{FF2B5EF4-FFF2-40B4-BE49-F238E27FC236}">
                <a16:creationId xmlns:a16="http://schemas.microsoft.com/office/drawing/2014/main" id="{3C4C5CE0-C4DA-4E08-9AEE-A280F0F860B2}"/>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BC841171-100F-4403-81A6-D9DA549ED9CB}"/>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Grp="1" noChangeArrowheads="1"/>
          </p:cNvSpPr>
          <p:nvPr>
            <p:ph type="title"/>
          </p:nvPr>
        </p:nvSpPr>
        <p:spPr/>
        <p:txBody>
          <a:bodyPr/>
          <a:lstStyle/>
          <a:p>
            <a:r>
              <a:rPr lang="en-US" sz="3200" dirty="0">
                <a:solidFill>
                  <a:srgbClr val="C00000"/>
                </a:solidFill>
              </a:rPr>
              <a:t>Figure 1.22 The Value Chain</a:t>
            </a:r>
            <a:endParaRPr lang="en-US" sz="4000" b="1" dirty="0">
              <a:solidFill>
                <a:schemeClr val="tx1"/>
              </a:solidFill>
            </a:endParaRPr>
          </a:p>
        </p:txBody>
      </p:sp>
      <p:pic>
        <p:nvPicPr>
          <p:cNvPr id="4" name="Picture 3" descr="A chart lists support and primary value activities.">
            <a:extLst>
              <a:ext uri="{FF2B5EF4-FFF2-40B4-BE49-F238E27FC236}">
                <a16:creationId xmlns:a16="http://schemas.microsoft.com/office/drawing/2014/main" id="{E0EC1C47-34EA-4689-B43F-D4CDAC3265D1}"/>
              </a:ext>
            </a:extLst>
          </p:cNvPr>
          <p:cNvPicPr>
            <a:picLocks noChangeAspect="1"/>
          </p:cNvPicPr>
          <p:nvPr/>
        </p:nvPicPr>
        <p:blipFill rotWithShape="1">
          <a:blip r:embed="rId3" cstate="print">
            <a:clrChange>
              <a:clrFrom>
                <a:srgbClr val="DDE89B"/>
              </a:clrFrom>
              <a:clrTo>
                <a:srgbClr val="DDE89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500" t="5162" r="4167"/>
          <a:stretch/>
        </p:blipFill>
        <p:spPr>
          <a:xfrm>
            <a:off x="304800" y="2133600"/>
            <a:ext cx="8601614" cy="3583521"/>
          </a:xfrm>
          <a:prstGeom prst="rect">
            <a:avLst/>
          </a:prstGeom>
        </p:spPr>
      </p:pic>
      <p:sp>
        <p:nvSpPr>
          <p:cNvPr id="5" name="Text Placeholder 4">
            <a:extLst>
              <a:ext uri="{FF2B5EF4-FFF2-40B4-BE49-F238E27FC236}">
                <a16:creationId xmlns:a16="http://schemas.microsoft.com/office/drawing/2014/main" id="{04D4C8DE-0F25-4FFD-830B-E72BD62B5782}"/>
              </a:ext>
            </a:extLst>
          </p:cNvPr>
          <p:cNvSpPr>
            <a:spLocks noGrp="1"/>
          </p:cNvSpPr>
          <p:nvPr>
            <p:ph type="body" sz="quarter" idx="12"/>
          </p:nvPr>
        </p:nvSpPr>
        <p:spPr>
          <a:xfrm>
            <a:off x="3467512" y="6400800"/>
            <a:ext cx="2208976" cy="252350"/>
          </a:xfrm>
        </p:spPr>
        <p:txBody>
          <a:bodyPr/>
          <a:lstStyle/>
          <a:p>
            <a:r>
              <a:rPr lang="en-US" dirty="0">
                <a:hlinkClick r:id="rId5" action="ppaction://hlinksldjump"/>
              </a:rPr>
              <a:t>Jump to long image description</a:t>
            </a:r>
            <a:endParaRPr lang="en-US" dirty="0"/>
          </a:p>
        </p:txBody>
      </p:sp>
      <p:sp>
        <p:nvSpPr>
          <p:cNvPr id="3" name="Text Placeholder 2">
            <a:extLst>
              <a:ext uri="{FF2B5EF4-FFF2-40B4-BE49-F238E27FC236}">
                <a16:creationId xmlns:a16="http://schemas.microsoft.com/office/drawing/2014/main" id="{75C7EA85-51D6-4A7B-B180-D6FCABBB8090}"/>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noChangeArrowheads="1"/>
          </p:cNvSpPr>
          <p:nvPr>
            <p:ph type="title"/>
          </p:nvPr>
        </p:nvSpPr>
        <p:spPr>
          <a:xfrm>
            <a:off x="0" y="228600"/>
            <a:ext cx="9144000" cy="762000"/>
          </a:xfrm>
        </p:spPr>
        <p:txBody>
          <a:bodyPr/>
          <a:lstStyle/>
          <a:p>
            <a:r>
              <a:rPr lang="en-US" sz="3200" dirty="0">
                <a:solidFill>
                  <a:srgbClr val="C00000"/>
                </a:solidFill>
              </a:rPr>
              <a:t>Figure 1.23 The Value Chain and Porter’s Five Forces Model</a:t>
            </a:r>
            <a:endParaRPr lang="en-US" sz="3600" b="1" dirty="0">
              <a:solidFill>
                <a:schemeClr val="tx1"/>
              </a:solidFill>
            </a:endParaRPr>
          </a:p>
        </p:txBody>
      </p:sp>
      <p:pic>
        <p:nvPicPr>
          <p:cNvPr id="2" name="Picture 1" descr="A graphic adds the five forces model to the value chain graphic."/>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304800" y="1676400"/>
            <a:ext cx="8597315" cy="4259932"/>
          </a:xfrm>
          <a:prstGeom prst="rect">
            <a:avLst/>
          </a:prstGeom>
        </p:spPr>
      </p:pic>
      <p:sp>
        <p:nvSpPr>
          <p:cNvPr id="4" name="Text Placeholder 3">
            <a:extLst>
              <a:ext uri="{FF2B5EF4-FFF2-40B4-BE49-F238E27FC236}">
                <a16:creationId xmlns:a16="http://schemas.microsoft.com/office/drawing/2014/main" id="{C4715B8C-70BE-4E4E-B4DD-525D82A90677}"/>
              </a:ext>
            </a:extLst>
          </p:cNvPr>
          <p:cNvSpPr>
            <a:spLocks noGrp="1"/>
          </p:cNvSpPr>
          <p:nvPr>
            <p:ph type="body" sz="quarter" idx="12"/>
          </p:nvPr>
        </p:nvSpPr>
        <p:spPr>
          <a:xfrm>
            <a:off x="3467512" y="6400800"/>
            <a:ext cx="2208976" cy="252350"/>
          </a:xfrm>
        </p:spPr>
        <p:txBody>
          <a:bodyPr/>
          <a:lstStyle/>
          <a:p>
            <a:r>
              <a:rPr lang="en-US" dirty="0">
                <a:hlinkClick r:id="rId5" action="ppaction://hlinksldjump"/>
              </a:rPr>
              <a:t>Jump to long image description</a:t>
            </a:r>
            <a:endParaRPr lang="en-US" dirty="0"/>
          </a:p>
        </p:txBody>
      </p:sp>
      <p:sp>
        <p:nvSpPr>
          <p:cNvPr id="3" name="Text Placeholder 2">
            <a:extLst>
              <a:ext uri="{FF2B5EF4-FFF2-40B4-BE49-F238E27FC236}">
                <a16:creationId xmlns:a16="http://schemas.microsoft.com/office/drawing/2014/main" id="{A6695AF9-9563-4AEF-8C67-5A04A2079D7A}"/>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1247C0-8AB2-4111-B07C-7A33561B7B0F}"/>
              </a:ext>
            </a:extLst>
          </p:cNvPr>
          <p:cNvSpPr>
            <a:spLocks noGrp="1"/>
          </p:cNvSpPr>
          <p:nvPr>
            <p:ph type="title"/>
          </p:nvPr>
        </p:nvSpPr>
        <p:spPr/>
        <p:txBody>
          <a:bodyPr/>
          <a:lstStyle/>
          <a:p>
            <a:r>
              <a:rPr lang="en-US" dirty="0"/>
              <a:t>Learning Outcome Review</a:t>
            </a:r>
          </a:p>
        </p:txBody>
      </p:sp>
      <p:sp>
        <p:nvSpPr>
          <p:cNvPr id="12" name="Content Placeholder 11">
            <a:extLst>
              <a:ext uri="{FF2B5EF4-FFF2-40B4-BE49-F238E27FC236}">
                <a16:creationId xmlns:a16="http://schemas.microsoft.com/office/drawing/2014/main" id="{D049F895-5CAE-407B-90E8-5FFA3AE61883}"/>
              </a:ext>
            </a:extLst>
          </p:cNvPr>
          <p:cNvSpPr>
            <a:spLocks noGrp="1"/>
          </p:cNvSpPr>
          <p:nvPr>
            <p:ph idx="1"/>
          </p:nvPr>
        </p:nvSpPr>
        <p:spPr>
          <a:xfrm>
            <a:off x="457200" y="2614550"/>
            <a:ext cx="8229600" cy="3938650"/>
          </a:xfrm>
        </p:spPr>
        <p:txBody>
          <a:bodyPr/>
          <a:lstStyle/>
          <a:p>
            <a:r>
              <a:rPr lang="en-US" sz="2800" dirty="0"/>
              <a:t>Now that you have finished the chapter please review the learning outcomes in your text.</a:t>
            </a:r>
          </a:p>
        </p:txBody>
      </p:sp>
      <p:sp>
        <p:nvSpPr>
          <p:cNvPr id="14" name="Text Placeholder 13">
            <a:extLst>
              <a:ext uri="{FF2B5EF4-FFF2-40B4-BE49-F238E27FC236}">
                <a16:creationId xmlns:a16="http://schemas.microsoft.com/office/drawing/2014/main" id="{E2A8075A-2F8F-4123-933F-B95C2DD82A9C}"/>
              </a:ext>
            </a:extLst>
          </p:cNvPr>
          <p:cNvSpPr>
            <a:spLocks noGrp="1"/>
          </p:cNvSpPr>
          <p:nvPr>
            <p:ph type="body" sz="quarter" idx="12"/>
          </p:nvPr>
        </p:nvSpPr>
        <p:spPr/>
        <p:txBody>
          <a:bodyPr/>
          <a:lstStyle/>
          <a:p>
            <a:endParaRPr lang="en-US" dirty="0"/>
          </a:p>
        </p:txBody>
      </p:sp>
      <p:sp>
        <p:nvSpPr>
          <p:cNvPr id="13" name="Text Placeholder 12">
            <a:extLst>
              <a:ext uri="{FF2B5EF4-FFF2-40B4-BE49-F238E27FC236}">
                <a16:creationId xmlns:a16="http://schemas.microsoft.com/office/drawing/2014/main" id="{6ED2F306-22D2-4664-8649-A41E3EC46314}"/>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495068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EF4C66-75A9-4546-8768-CE06CFC775D6}"/>
              </a:ext>
            </a:extLst>
          </p:cNvPr>
          <p:cNvSpPr>
            <a:spLocks noGrp="1"/>
          </p:cNvSpPr>
          <p:nvPr>
            <p:ph type="title"/>
          </p:nvPr>
        </p:nvSpPr>
        <p:spPr>
          <a:xfrm>
            <a:off x="36095" y="2667000"/>
            <a:ext cx="9144000" cy="609600"/>
          </a:xfrm>
        </p:spPr>
        <p:txBody>
          <a:bodyPr/>
          <a:lstStyle/>
          <a:p>
            <a:r>
              <a:rPr lang="en-US" sz="4400" dirty="0"/>
              <a:t>Appendix of Image Long Descriptions</a:t>
            </a:r>
          </a:p>
        </p:txBody>
      </p:sp>
      <p:sp>
        <p:nvSpPr>
          <p:cNvPr id="4" name="Text Placeholder 3">
            <a:extLst>
              <a:ext uri="{FF2B5EF4-FFF2-40B4-BE49-F238E27FC236}">
                <a16:creationId xmlns:a16="http://schemas.microsoft.com/office/drawing/2014/main" id="{99C713AC-EE1C-4337-94D1-CFEDB353C344}"/>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FDB7B3A3-B003-4979-A728-D42A60DAAA98}"/>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4944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B546-6A68-451C-A447-1A1CD5981E0F}"/>
              </a:ext>
            </a:extLst>
          </p:cNvPr>
          <p:cNvSpPr>
            <a:spLocks noGrp="1"/>
          </p:cNvSpPr>
          <p:nvPr>
            <p:ph type="title"/>
          </p:nvPr>
        </p:nvSpPr>
        <p:spPr/>
        <p:txBody>
          <a:bodyPr/>
          <a:lstStyle/>
          <a:p>
            <a:r>
              <a:rPr lang="en-US" sz="3200" dirty="0"/>
              <a:t>Appendix 1 </a:t>
            </a:r>
            <a:r>
              <a:rPr lang="en-US" sz="3200" dirty="0">
                <a:solidFill>
                  <a:srgbClr val="C00000"/>
                </a:solidFill>
              </a:rPr>
              <a:t>Figure 1.7 Departments Working Independently</a:t>
            </a:r>
            <a:endParaRPr lang="en-US" sz="3200" dirty="0"/>
          </a:p>
        </p:txBody>
      </p:sp>
      <p:sp>
        <p:nvSpPr>
          <p:cNvPr id="11" name="Content Placeholder 10">
            <a:extLst>
              <a:ext uri="{FF2B5EF4-FFF2-40B4-BE49-F238E27FC236}">
                <a16:creationId xmlns:a16="http://schemas.microsoft.com/office/drawing/2014/main" id="{557D8CF5-93BF-4DF4-AEAA-87C46212B368}"/>
              </a:ext>
            </a:extLst>
          </p:cNvPr>
          <p:cNvSpPr>
            <a:spLocks noGrp="1"/>
          </p:cNvSpPr>
          <p:nvPr>
            <p:ph idx="1"/>
          </p:nvPr>
        </p:nvSpPr>
        <p:spPr>
          <a:xfrm>
            <a:off x="457200" y="1295400"/>
            <a:ext cx="8229600" cy="4953000"/>
          </a:xfrm>
        </p:spPr>
        <p:txBody>
          <a:bodyPr/>
          <a:lstStyle/>
          <a:p>
            <a:r>
              <a:rPr lang="en-US" dirty="0"/>
              <a:t>Accounting - Records, measures, and reports monetary transactions</a:t>
            </a:r>
          </a:p>
          <a:p>
            <a:r>
              <a:rPr lang="en-US" dirty="0"/>
              <a:t>Finance - Tracks strategic financial issues including money, banking, credit, investments, and assets</a:t>
            </a:r>
          </a:p>
          <a:p>
            <a:r>
              <a:rPr lang="en-US" dirty="0"/>
              <a:t>Human Resources - Maintains policies, plans, and procedures for the effective management of employees</a:t>
            </a:r>
          </a:p>
          <a:p>
            <a:r>
              <a:rPr lang="en-US" dirty="0"/>
              <a:t>Marketing - Supports sales by planning, pricing and promoting goods or services</a:t>
            </a:r>
          </a:p>
          <a:p>
            <a:r>
              <a:rPr lang="en-US" dirty="0"/>
              <a:t>Operations Management - Manages the process of converting or transforming resources into goods and services</a:t>
            </a:r>
          </a:p>
          <a:p>
            <a:r>
              <a:rPr lang="en-US" dirty="0"/>
              <a:t>Sales - Performs the function of selling goods or services</a:t>
            </a:r>
          </a:p>
        </p:txBody>
      </p:sp>
      <p:sp>
        <p:nvSpPr>
          <p:cNvPr id="13" name="Text Placeholder 12">
            <a:extLst>
              <a:ext uri="{FF2B5EF4-FFF2-40B4-BE49-F238E27FC236}">
                <a16:creationId xmlns:a16="http://schemas.microsoft.com/office/drawing/2014/main" id="{E2886B98-292D-4654-965C-CEE3435CE8B3}"/>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4ABF794B-B014-4270-BD08-1A03B4B4A887}"/>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476413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BA8E-4D49-4386-9B09-72120FEC5140}"/>
              </a:ext>
            </a:extLst>
          </p:cNvPr>
          <p:cNvSpPr>
            <a:spLocks noGrp="1"/>
          </p:cNvSpPr>
          <p:nvPr>
            <p:ph type="title"/>
          </p:nvPr>
        </p:nvSpPr>
        <p:spPr/>
        <p:txBody>
          <a:bodyPr/>
          <a:lstStyle/>
          <a:p>
            <a:r>
              <a:rPr lang="en-US" sz="3000" dirty="0"/>
              <a:t>Appendix 2 Figure 1.8 Departments Working Together</a:t>
            </a:r>
          </a:p>
        </p:txBody>
      </p:sp>
      <p:sp>
        <p:nvSpPr>
          <p:cNvPr id="11" name="Content Placeholder 10">
            <a:extLst>
              <a:ext uri="{FF2B5EF4-FFF2-40B4-BE49-F238E27FC236}">
                <a16:creationId xmlns:a16="http://schemas.microsoft.com/office/drawing/2014/main" id="{47D18FD2-EE54-45B2-8ABE-14A246675038}"/>
              </a:ext>
            </a:extLst>
          </p:cNvPr>
          <p:cNvSpPr>
            <a:spLocks noGrp="1"/>
          </p:cNvSpPr>
          <p:nvPr>
            <p:ph idx="1"/>
          </p:nvPr>
        </p:nvSpPr>
        <p:spPr>
          <a:xfrm>
            <a:off x="457200" y="851338"/>
            <a:ext cx="8229600" cy="5562600"/>
          </a:xfrm>
        </p:spPr>
        <p:txBody>
          <a:bodyPr/>
          <a:lstStyle/>
          <a:p>
            <a:pPr>
              <a:spcBef>
                <a:spcPts val="0"/>
              </a:spcBef>
              <a:spcAft>
                <a:spcPts val="0"/>
              </a:spcAft>
              <a:buClr>
                <a:srgbClr val="C00000"/>
              </a:buClr>
            </a:pPr>
            <a:r>
              <a:rPr lang="en-US" sz="1400" dirty="0"/>
              <a:t>Accounting </a:t>
            </a:r>
          </a:p>
          <a:p>
            <a:pPr marL="285750" lvl="0" indent="-285750">
              <a:spcBef>
                <a:spcPts val="0"/>
              </a:spcBef>
              <a:spcAft>
                <a:spcPts val="0"/>
              </a:spcAft>
              <a:buClr>
                <a:srgbClr val="C00000"/>
              </a:buClr>
              <a:buFont typeface="Arial" panose="020B0604020202020204" pitchFamily="34" charset="0"/>
              <a:buChar char="•"/>
            </a:pPr>
            <a:r>
              <a:rPr lang="en-US" sz="1400" dirty="0"/>
              <a:t>Transactional data</a:t>
            </a:r>
          </a:p>
          <a:p>
            <a:pPr marL="285750" lvl="0" indent="-285750">
              <a:spcBef>
                <a:spcPts val="0"/>
              </a:spcBef>
              <a:spcAft>
                <a:spcPts val="0"/>
              </a:spcAft>
              <a:buClr>
                <a:srgbClr val="C00000"/>
              </a:buClr>
              <a:buFont typeface="Arial" panose="020B0604020202020204" pitchFamily="34" charset="0"/>
              <a:buChar char="•"/>
            </a:pPr>
            <a:r>
              <a:rPr lang="en-US" sz="1400" dirty="0"/>
              <a:t>Purchasing data</a:t>
            </a:r>
          </a:p>
          <a:p>
            <a:pPr marL="285750" lvl="0" indent="-285750">
              <a:spcBef>
                <a:spcPts val="0"/>
              </a:spcBef>
              <a:spcAft>
                <a:spcPts val="0"/>
              </a:spcAft>
              <a:buClr>
                <a:srgbClr val="C00000"/>
              </a:buClr>
              <a:buFont typeface="Arial" panose="020B0604020202020204" pitchFamily="34" charset="0"/>
              <a:buChar char="•"/>
            </a:pPr>
            <a:r>
              <a:rPr lang="en-US" sz="1400" dirty="0"/>
              <a:t>Payroll data</a:t>
            </a:r>
          </a:p>
          <a:p>
            <a:pPr marL="285750" lvl="0" indent="-285750">
              <a:spcBef>
                <a:spcPts val="0"/>
              </a:spcBef>
              <a:spcAft>
                <a:spcPts val="0"/>
              </a:spcAft>
              <a:buClr>
                <a:srgbClr val="C00000"/>
              </a:buClr>
              <a:buFont typeface="Arial" panose="020B0604020202020204" pitchFamily="34" charset="0"/>
              <a:buChar char="•"/>
            </a:pPr>
            <a:r>
              <a:rPr lang="en-US" sz="1400" dirty="0"/>
              <a:t>Tax data</a:t>
            </a:r>
          </a:p>
          <a:p>
            <a:pPr>
              <a:spcBef>
                <a:spcPts val="0"/>
              </a:spcBef>
              <a:spcAft>
                <a:spcPts val="0"/>
              </a:spcAft>
              <a:buClr>
                <a:srgbClr val="C00000"/>
              </a:buClr>
            </a:pPr>
            <a:r>
              <a:rPr lang="en-US" sz="1400" dirty="0"/>
              <a:t>Finance </a:t>
            </a:r>
          </a:p>
          <a:p>
            <a:pPr marL="285750" lvl="0" indent="-285750">
              <a:spcBef>
                <a:spcPts val="0"/>
              </a:spcBef>
              <a:spcAft>
                <a:spcPts val="0"/>
              </a:spcAft>
              <a:buClr>
                <a:srgbClr val="C00000"/>
              </a:buClr>
              <a:buFont typeface="Arial" panose="020B0604020202020204" pitchFamily="34" charset="0"/>
              <a:buChar char="•"/>
            </a:pPr>
            <a:r>
              <a:rPr lang="en-US" sz="1400" dirty="0"/>
              <a:t>Investment data</a:t>
            </a:r>
          </a:p>
          <a:p>
            <a:pPr marL="285750" lvl="0" indent="-285750">
              <a:spcBef>
                <a:spcPts val="0"/>
              </a:spcBef>
              <a:spcAft>
                <a:spcPts val="0"/>
              </a:spcAft>
              <a:buClr>
                <a:srgbClr val="C00000"/>
              </a:buClr>
              <a:buFont typeface="Arial" panose="020B0604020202020204" pitchFamily="34" charset="0"/>
              <a:buChar char="•"/>
            </a:pPr>
            <a:r>
              <a:rPr lang="en-US" sz="1400" dirty="0"/>
              <a:t>Monetary data</a:t>
            </a:r>
          </a:p>
          <a:p>
            <a:pPr marL="285750" lvl="0" indent="-285750">
              <a:spcBef>
                <a:spcPts val="0"/>
              </a:spcBef>
              <a:spcAft>
                <a:spcPts val="0"/>
              </a:spcAft>
              <a:buClr>
                <a:srgbClr val="C00000"/>
              </a:buClr>
              <a:buFont typeface="Arial" panose="020B0604020202020204" pitchFamily="34" charset="0"/>
              <a:buChar char="•"/>
            </a:pPr>
            <a:r>
              <a:rPr lang="en-US" sz="1400" dirty="0"/>
              <a:t>Reporting data</a:t>
            </a:r>
          </a:p>
          <a:p>
            <a:pPr>
              <a:spcBef>
                <a:spcPts val="0"/>
              </a:spcBef>
              <a:spcAft>
                <a:spcPts val="0"/>
              </a:spcAft>
              <a:buClr>
                <a:srgbClr val="C00000"/>
              </a:buClr>
            </a:pPr>
            <a:r>
              <a:rPr lang="en-US" sz="1400" dirty="0"/>
              <a:t>Human Resources</a:t>
            </a:r>
          </a:p>
          <a:p>
            <a:pPr marL="285750" lvl="0" indent="-285750">
              <a:spcBef>
                <a:spcPts val="0"/>
              </a:spcBef>
              <a:spcAft>
                <a:spcPts val="0"/>
              </a:spcAft>
              <a:buClr>
                <a:srgbClr val="C00000"/>
              </a:buClr>
              <a:buFont typeface="Arial" panose="020B0604020202020204" pitchFamily="34" charset="0"/>
              <a:buChar char="•"/>
            </a:pPr>
            <a:r>
              <a:rPr lang="en-US" sz="1400" dirty="0"/>
              <a:t>Employee data</a:t>
            </a:r>
          </a:p>
          <a:p>
            <a:pPr marL="285750" lvl="0" indent="-285750">
              <a:spcBef>
                <a:spcPts val="0"/>
              </a:spcBef>
              <a:spcAft>
                <a:spcPts val="0"/>
              </a:spcAft>
              <a:buClr>
                <a:srgbClr val="C00000"/>
              </a:buClr>
              <a:buFont typeface="Arial" panose="020B0604020202020204" pitchFamily="34" charset="0"/>
              <a:buChar char="•"/>
            </a:pPr>
            <a:r>
              <a:rPr lang="en-US" sz="1400" dirty="0"/>
              <a:t>Promotion data</a:t>
            </a:r>
          </a:p>
          <a:p>
            <a:pPr marL="285750" lvl="0" indent="-285750">
              <a:spcBef>
                <a:spcPts val="0"/>
              </a:spcBef>
              <a:spcAft>
                <a:spcPts val="0"/>
              </a:spcAft>
              <a:buClr>
                <a:srgbClr val="C00000"/>
              </a:buClr>
              <a:buFont typeface="Arial" panose="020B0604020202020204" pitchFamily="34" charset="0"/>
              <a:buChar char="•"/>
            </a:pPr>
            <a:r>
              <a:rPr lang="en-US" sz="1400" dirty="0"/>
              <a:t>Vacation data</a:t>
            </a:r>
          </a:p>
          <a:p>
            <a:pPr>
              <a:spcBef>
                <a:spcPts val="0"/>
              </a:spcBef>
              <a:spcAft>
                <a:spcPts val="0"/>
              </a:spcAft>
              <a:buClr>
                <a:srgbClr val="C00000"/>
              </a:buClr>
            </a:pPr>
            <a:r>
              <a:rPr lang="en-US" sz="1400" dirty="0"/>
              <a:t>Marketing </a:t>
            </a:r>
          </a:p>
          <a:p>
            <a:pPr marL="285750" lvl="0" indent="-285750">
              <a:spcBef>
                <a:spcPts val="0"/>
              </a:spcBef>
              <a:spcAft>
                <a:spcPts val="0"/>
              </a:spcAft>
              <a:buClr>
                <a:srgbClr val="C00000"/>
              </a:buClr>
              <a:buFont typeface="Arial" panose="020B0604020202020204" pitchFamily="34" charset="0"/>
              <a:buChar char="•"/>
            </a:pPr>
            <a:r>
              <a:rPr lang="en-US" sz="1400" dirty="0"/>
              <a:t>Promotion data</a:t>
            </a:r>
          </a:p>
          <a:p>
            <a:pPr marL="285750" lvl="0" indent="-285750">
              <a:spcBef>
                <a:spcPts val="0"/>
              </a:spcBef>
              <a:spcAft>
                <a:spcPts val="0"/>
              </a:spcAft>
              <a:buClr>
                <a:srgbClr val="C00000"/>
              </a:buClr>
              <a:buFont typeface="Arial" panose="020B0604020202020204" pitchFamily="34" charset="0"/>
              <a:buChar char="•"/>
            </a:pPr>
            <a:r>
              <a:rPr lang="en-US" sz="1400" dirty="0"/>
              <a:t>Sales data</a:t>
            </a:r>
          </a:p>
          <a:p>
            <a:pPr marL="285750" lvl="0" indent="-285750">
              <a:spcBef>
                <a:spcPts val="0"/>
              </a:spcBef>
              <a:spcAft>
                <a:spcPts val="0"/>
              </a:spcAft>
              <a:buClr>
                <a:srgbClr val="C00000"/>
              </a:buClr>
              <a:buFont typeface="Arial" panose="020B0604020202020204" pitchFamily="34" charset="0"/>
              <a:buChar char="•"/>
            </a:pPr>
            <a:r>
              <a:rPr lang="en-US" sz="1400" dirty="0"/>
              <a:t>Advertising data</a:t>
            </a:r>
          </a:p>
          <a:p>
            <a:pPr>
              <a:spcBef>
                <a:spcPts val="0"/>
              </a:spcBef>
              <a:spcAft>
                <a:spcPts val="0"/>
              </a:spcAft>
              <a:buClr>
                <a:srgbClr val="C00000"/>
              </a:buClr>
            </a:pPr>
            <a:r>
              <a:rPr lang="en-US" sz="1400" dirty="0"/>
              <a:t>Operations Management </a:t>
            </a:r>
          </a:p>
          <a:p>
            <a:pPr marL="285750" lvl="0" indent="-285750">
              <a:spcBef>
                <a:spcPts val="0"/>
              </a:spcBef>
              <a:spcAft>
                <a:spcPts val="0"/>
              </a:spcAft>
              <a:buClr>
                <a:srgbClr val="C00000"/>
              </a:buClr>
              <a:buFont typeface="Arial" panose="020B0604020202020204" pitchFamily="34" charset="0"/>
              <a:buChar char="•"/>
            </a:pPr>
            <a:r>
              <a:rPr lang="en-US" sz="1400" dirty="0"/>
              <a:t>Manufacturing data</a:t>
            </a:r>
          </a:p>
          <a:p>
            <a:pPr marL="285750" lvl="0" indent="-285750">
              <a:spcBef>
                <a:spcPts val="0"/>
              </a:spcBef>
              <a:spcAft>
                <a:spcPts val="0"/>
              </a:spcAft>
              <a:buClr>
                <a:srgbClr val="C00000"/>
              </a:buClr>
              <a:buFont typeface="Arial" panose="020B0604020202020204" pitchFamily="34" charset="0"/>
              <a:buChar char="•"/>
            </a:pPr>
            <a:r>
              <a:rPr lang="en-US" sz="1400" dirty="0"/>
              <a:t>Distribution data</a:t>
            </a:r>
          </a:p>
          <a:p>
            <a:pPr marL="285750" lvl="0" indent="-285750">
              <a:spcBef>
                <a:spcPts val="0"/>
              </a:spcBef>
              <a:spcAft>
                <a:spcPts val="0"/>
              </a:spcAft>
              <a:buClr>
                <a:srgbClr val="C00000"/>
              </a:buClr>
              <a:buFont typeface="Arial" panose="020B0604020202020204" pitchFamily="34" charset="0"/>
              <a:buChar char="•"/>
            </a:pPr>
            <a:r>
              <a:rPr lang="en-US" sz="1400" dirty="0"/>
              <a:t>Production data</a:t>
            </a:r>
          </a:p>
          <a:p>
            <a:pPr>
              <a:spcBef>
                <a:spcPts val="0"/>
              </a:spcBef>
              <a:spcAft>
                <a:spcPts val="0"/>
              </a:spcAft>
              <a:buClr>
                <a:srgbClr val="C00000"/>
              </a:buClr>
            </a:pPr>
            <a:r>
              <a:rPr lang="en-US" sz="1400" dirty="0"/>
              <a:t>Sales </a:t>
            </a:r>
          </a:p>
          <a:p>
            <a:pPr marL="285750" lvl="0" indent="-285750">
              <a:spcBef>
                <a:spcPts val="0"/>
              </a:spcBef>
              <a:spcAft>
                <a:spcPts val="0"/>
              </a:spcAft>
              <a:buClr>
                <a:srgbClr val="C00000"/>
              </a:buClr>
              <a:buFont typeface="Arial" panose="020B0604020202020204" pitchFamily="34" charset="0"/>
              <a:buChar char="•"/>
            </a:pPr>
            <a:r>
              <a:rPr lang="en-US" sz="1400" dirty="0"/>
              <a:t>Potential customer data</a:t>
            </a:r>
          </a:p>
          <a:p>
            <a:pPr marL="285750" lvl="0" indent="-285750">
              <a:spcBef>
                <a:spcPts val="0"/>
              </a:spcBef>
              <a:spcAft>
                <a:spcPts val="0"/>
              </a:spcAft>
              <a:buClr>
                <a:srgbClr val="C00000"/>
              </a:buClr>
              <a:buFont typeface="Arial" panose="020B0604020202020204" pitchFamily="34" charset="0"/>
              <a:buChar char="•"/>
            </a:pPr>
            <a:r>
              <a:rPr lang="en-US" sz="1400" dirty="0"/>
              <a:t>Sales report data</a:t>
            </a:r>
          </a:p>
          <a:p>
            <a:pPr marL="285750" lvl="0" indent="-285750">
              <a:spcBef>
                <a:spcPts val="0"/>
              </a:spcBef>
              <a:spcAft>
                <a:spcPts val="0"/>
              </a:spcAft>
              <a:buClr>
                <a:srgbClr val="C00000"/>
              </a:buClr>
              <a:buFont typeface="Arial" panose="020B0604020202020204" pitchFamily="34" charset="0"/>
              <a:buChar char="•"/>
            </a:pPr>
            <a:r>
              <a:rPr lang="en-US" sz="1400" dirty="0"/>
              <a:t>Commission data</a:t>
            </a:r>
          </a:p>
          <a:p>
            <a:pPr marL="285750" lvl="0" indent="-285750">
              <a:spcBef>
                <a:spcPts val="0"/>
              </a:spcBef>
              <a:spcAft>
                <a:spcPts val="0"/>
              </a:spcAft>
              <a:buClr>
                <a:srgbClr val="C00000"/>
              </a:buClr>
              <a:buFont typeface="Arial" panose="020B0604020202020204" pitchFamily="34" charset="0"/>
              <a:buChar char="•"/>
            </a:pPr>
            <a:r>
              <a:rPr lang="en-US" sz="1400" dirty="0"/>
              <a:t>Customer support data</a:t>
            </a:r>
            <a:endParaRPr lang="en-US" dirty="0"/>
          </a:p>
        </p:txBody>
      </p:sp>
      <p:sp>
        <p:nvSpPr>
          <p:cNvPr id="13" name="Text Placeholder 12">
            <a:extLst>
              <a:ext uri="{FF2B5EF4-FFF2-40B4-BE49-F238E27FC236}">
                <a16:creationId xmlns:a16="http://schemas.microsoft.com/office/drawing/2014/main" id="{66F71F00-DB0F-4047-9F8C-DB97E2007379}"/>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BCB13AF0-5C2E-460A-93A5-8442507E40B9}"/>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5585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6376-EB5A-47D1-B959-8A8D5E0B777C}"/>
              </a:ext>
            </a:extLst>
          </p:cNvPr>
          <p:cNvSpPr>
            <a:spLocks noGrp="1"/>
          </p:cNvSpPr>
          <p:nvPr>
            <p:ph type="title"/>
          </p:nvPr>
        </p:nvSpPr>
        <p:spPr/>
        <p:txBody>
          <a:bodyPr/>
          <a:lstStyle/>
          <a:p>
            <a:r>
              <a:rPr lang="en-US" dirty="0"/>
              <a:t>Appendix 3 Figure 1.9 Different Types of Goods and Services</a:t>
            </a:r>
          </a:p>
        </p:txBody>
      </p:sp>
      <p:sp>
        <p:nvSpPr>
          <p:cNvPr id="11" name="Content Placeholder 10">
            <a:extLst>
              <a:ext uri="{FF2B5EF4-FFF2-40B4-BE49-F238E27FC236}">
                <a16:creationId xmlns:a16="http://schemas.microsoft.com/office/drawing/2014/main" id="{16417E00-8520-437A-92A1-E71C17D28120}"/>
              </a:ext>
            </a:extLst>
          </p:cNvPr>
          <p:cNvSpPr>
            <a:spLocks noGrp="1"/>
          </p:cNvSpPr>
          <p:nvPr>
            <p:ph idx="1"/>
          </p:nvPr>
        </p:nvSpPr>
        <p:spPr>
          <a:xfrm>
            <a:off x="457200" y="1524000"/>
            <a:ext cx="8229600" cy="4753100"/>
          </a:xfrm>
        </p:spPr>
        <p:txBody>
          <a:bodyPr/>
          <a:lstStyle/>
          <a:p>
            <a:r>
              <a:rPr lang="en-US" dirty="0"/>
              <a:t>Goods</a:t>
            </a:r>
            <a:endParaRPr lang="en-US" sz="2800" dirty="0"/>
          </a:p>
          <a:p>
            <a:pPr lvl="2">
              <a:buClr>
                <a:srgbClr val="C00000"/>
              </a:buClr>
            </a:pPr>
            <a:r>
              <a:rPr lang="en-US" sz="2400" dirty="0"/>
              <a:t>Material items or products that customers will buy to satisfy a want or need</a:t>
            </a:r>
          </a:p>
          <a:p>
            <a:pPr lvl="2">
              <a:buClr>
                <a:srgbClr val="C00000"/>
              </a:buClr>
            </a:pPr>
            <a:r>
              <a:rPr lang="en-US" sz="2400" dirty="0"/>
              <a:t>Examples: cars, groceries, clothing</a:t>
            </a:r>
          </a:p>
          <a:p>
            <a:pPr>
              <a:buClr>
                <a:srgbClr val="C00000"/>
              </a:buClr>
            </a:pPr>
            <a:r>
              <a:rPr lang="en-US" dirty="0"/>
              <a:t>Services</a:t>
            </a:r>
            <a:endParaRPr lang="en-US" sz="2800" dirty="0"/>
          </a:p>
          <a:p>
            <a:pPr lvl="2">
              <a:buClr>
                <a:srgbClr val="C00000"/>
              </a:buClr>
            </a:pPr>
            <a:r>
              <a:rPr lang="en-US" sz="2400" dirty="0"/>
              <a:t>Tasks people perform that customers will but to satisfy a want or need</a:t>
            </a:r>
          </a:p>
          <a:p>
            <a:pPr lvl="2">
              <a:buClr>
                <a:srgbClr val="C00000"/>
              </a:buClr>
            </a:pPr>
            <a:r>
              <a:rPr lang="en-US" sz="2400" dirty="0"/>
              <a:t>Examples: teaching, waiting tables, cutting hair</a:t>
            </a:r>
          </a:p>
        </p:txBody>
      </p:sp>
      <p:sp>
        <p:nvSpPr>
          <p:cNvPr id="13" name="Text Placeholder 12">
            <a:extLst>
              <a:ext uri="{FF2B5EF4-FFF2-40B4-BE49-F238E27FC236}">
                <a16:creationId xmlns:a16="http://schemas.microsoft.com/office/drawing/2014/main" id="{AB41C523-AE30-4226-88D3-ED9D099DB7A7}"/>
              </a:ext>
            </a:extLst>
          </p:cNvPr>
          <p:cNvSpPr>
            <a:spLocks noGrp="1"/>
          </p:cNvSpPr>
          <p:nvPr>
            <p:ph type="body" sz="quarter" idx="12"/>
          </p:nvPr>
        </p:nvSpPr>
        <p:spPr>
          <a:xfrm>
            <a:off x="3467512" y="6429500"/>
            <a:ext cx="2208976" cy="2236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D311ACF4-BA58-4738-8989-4E484A60E117}"/>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084261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571413C-70DF-4EFA-8303-3C2EF1C33DAC}"/>
              </a:ext>
            </a:extLst>
          </p:cNvPr>
          <p:cNvSpPr>
            <a:spLocks noGrp="1"/>
          </p:cNvSpPr>
          <p:nvPr>
            <p:ph type="title"/>
          </p:nvPr>
        </p:nvSpPr>
        <p:spPr/>
        <p:txBody>
          <a:bodyPr/>
          <a:lstStyle/>
          <a:p>
            <a:r>
              <a:rPr lang="en-US" dirty="0"/>
              <a:t>Appendix 4 Figure 1.10 Input, Process, Output Example</a:t>
            </a:r>
            <a:r>
              <a:rPr lang="en-US" sz="2000" dirty="0"/>
              <a:t> </a:t>
            </a:r>
            <a:endParaRPr lang="en-US" dirty="0"/>
          </a:p>
        </p:txBody>
      </p:sp>
      <p:sp>
        <p:nvSpPr>
          <p:cNvPr id="12" name="Content Placeholder 11">
            <a:extLst>
              <a:ext uri="{FF2B5EF4-FFF2-40B4-BE49-F238E27FC236}">
                <a16:creationId xmlns:a16="http://schemas.microsoft.com/office/drawing/2014/main" id="{5397D5F5-0508-45D2-BC6D-E3FC3F6A5CDC}"/>
              </a:ext>
            </a:extLst>
          </p:cNvPr>
          <p:cNvSpPr>
            <a:spLocks noGrp="1"/>
          </p:cNvSpPr>
          <p:nvPr>
            <p:ph idx="1"/>
          </p:nvPr>
        </p:nvSpPr>
        <p:spPr>
          <a:xfrm>
            <a:off x="457200" y="1676400"/>
            <a:ext cx="8229600" cy="3633850"/>
          </a:xfrm>
        </p:spPr>
        <p:txBody>
          <a:bodyPr/>
          <a:lstStyle/>
          <a:p>
            <a:pPr>
              <a:buClr>
                <a:srgbClr val="C00000"/>
              </a:buClr>
            </a:pPr>
            <a:r>
              <a:rPr lang="en-US" dirty="0"/>
              <a:t>Input</a:t>
            </a:r>
          </a:p>
          <a:p>
            <a:pPr lvl="2">
              <a:buClr>
                <a:srgbClr val="C00000"/>
              </a:buClr>
            </a:pPr>
            <a:r>
              <a:rPr lang="en-US" sz="2400" dirty="0"/>
              <a:t>lettuce, tomatoes, patty, bun, ketchup</a:t>
            </a:r>
          </a:p>
          <a:p>
            <a:pPr>
              <a:buClr>
                <a:srgbClr val="C00000"/>
              </a:buClr>
            </a:pPr>
            <a:r>
              <a:rPr lang="en-US" dirty="0"/>
              <a:t>Process</a:t>
            </a:r>
          </a:p>
          <a:p>
            <a:pPr lvl="2">
              <a:buClr>
                <a:srgbClr val="C00000"/>
              </a:buClr>
            </a:pPr>
            <a:r>
              <a:rPr lang="en-US" sz="2400" dirty="0"/>
              <a:t>cook the patty, put the ingredients together</a:t>
            </a:r>
          </a:p>
          <a:p>
            <a:pPr>
              <a:buClr>
                <a:srgbClr val="C00000"/>
              </a:buClr>
            </a:pPr>
            <a:r>
              <a:rPr lang="en-US" dirty="0"/>
              <a:t>Output</a:t>
            </a:r>
          </a:p>
          <a:p>
            <a:pPr lvl="2">
              <a:buClr>
                <a:srgbClr val="C00000"/>
              </a:buClr>
            </a:pPr>
            <a:r>
              <a:rPr lang="en-US" sz="2400" dirty="0"/>
              <a:t>hamburger</a:t>
            </a:r>
          </a:p>
        </p:txBody>
      </p:sp>
      <p:sp>
        <p:nvSpPr>
          <p:cNvPr id="14" name="Text Placeholder 13">
            <a:extLst>
              <a:ext uri="{FF2B5EF4-FFF2-40B4-BE49-F238E27FC236}">
                <a16:creationId xmlns:a16="http://schemas.microsoft.com/office/drawing/2014/main" id="{42DD7C01-A3D7-4A8E-883A-BE83B2F53D30}"/>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3" name="Text Placeholder 12">
            <a:extLst>
              <a:ext uri="{FF2B5EF4-FFF2-40B4-BE49-F238E27FC236}">
                <a16:creationId xmlns:a16="http://schemas.microsoft.com/office/drawing/2014/main" id="{316FA37D-8D31-4935-BBE4-499FBB4C3D78}"/>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4404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571413C-70DF-4EFA-8303-3C2EF1C33DAC}"/>
              </a:ext>
            </a:extLst>
          </p:cNvPr>
          <p:cNvSpPr>
            <a:spLocks noGrp="1"/>
          </p:cNvSpPr>
          <p:nvPr>
            <p:ph type="title"/>
          </p:nvPr>
        </p:nvSpPr>
        <p:spPr/>
        <p:txBody>
          <a:bodyPr/>
          <a:lstStyle/>
          <a:p>
            <a:r>
              <a:rPr lang="en-US" dirty="0"/>
              <a:t>Appendix 5 Figure 1.11 Overview of Systems Thinking</a:t>
            </a:r>
          </a:p>
        </p:txBody>
      </p:sp>
      <p:sp>
        <p:nvSpPr>
          <p:cNvPr id="12" name="Content Placeholder 11">
            <a:extLst>
              <a:ext uri="{FF2B5EF4-FFF2-40B4-BE49-F238E27FC236}">
                <a16:creationId xmlns:a16="http://schemas.microsoft.com/office/drawing/2014/main" id="{5397D5F5-0508-45D2-BC6D-E3FC3F6A5CDC}"/>
              </a:ext>
            </a:extLst>
          </p:cNvPr>
          <p:cNvSpPr>
            <a:spLocks noGrp="1"/>
          </p:cNvSpPr>
          <p:nvPr>
            <p:ph idx="1"/>
          </p:nvPr>
        </p:nvSpPr>
        <p:spPr>
          <a:xfrm>
            <a:off x="457200" y="1600200"/>
            <a:ext cx="8229600" cy="4800600"/>
          </a:xfrm>
        </p:spPr>
        <p:txBody>
          <a:bodyPr/>
          <a:lstStyle/>
          <a:p>
            <a:pPr>
              <a:buClr>
                <a:srgbClr val="C00000"/>
              </a:buClr>
            </a:pPr>
            <a:r>
              <a:rPr lang="en-US" sz="2800" dirty="0"/>
              <a:t>Input</a:t>
            </a:r>
          </a:p>
          <a:p>
            <a:pPr lvl="2">
              <a:buClr>
                <a:srgbClr val="C00000"/>
              </a:buClr>
            </a:pPr>
            <a:r>
              <a:rPr lang="en-US" sz="2400" dirty="0"/>
              <a:t>Data that is entered in a computer</a:t>
            </a:r>
          </a:p>
          <a:p>
            <a:pPr>
              <a:buClr>
                <a:srgbClr val="C00000"/>
              </a:buClr>
            </a:pPr>
            <a:r>
              <a:rPr lang="en-US" sz="2800" dirty="0"/>
              <a:t>Process</a:t>
            </a:r>
          </a:p>
          <a:p>
            <a:pPr lvl="2">
              <a:buClr>
                <a:srgbClr val="C00000"/>
              </a:buClr>
            </a:pPr>
            <a:r>
              <a:rPr lang="en-US" sz="2400" dirty="0"/>
              <a:t>Computer program that processes the data</a:t>
            </a:r>
          </a:p>
          <a:p>
            <a:pPr>
              <a:buClr>
                <a:srgbClr val="C00000"/>
              </a:buClr>
            </a:pPr>
            <a:r>
              <a:rPr lang="en-US" sz="2800" dirty="0"/>
              <a:t>Output</a:t>
            </a:r>
          </a:p>
          <a:p>
            <a:pPr lvl="2">
              <a:buClr>
                <a:srgbClr val="C00000"/>
              </a:buClr>
            </a:pPr>
            <a:r>
              <a:rPr lang="en-US" sz="2400" dirty="0"/>
              <a:t>The resulting information from the computer program</a:t>
            </a:r>
          </a:p>
          <a:p>
            <a:pPr>
              <a:buClr>
                <a:srgbClr val="C00000"/>
              </a:buClr>
            </a:pPr>
            <a:r>
              <a:rPr lang="en-US" sz="2800" dirty="0"/>
              <a:t>Feedback</a:t>
            </a:r>
          </a:p>
          <a:p>
            <a:pPr lvl="2">
              <a:buClr>
                <a:srgbClr val="C00000"/>
              </a:buClr>
            </a:pPr>
            <a:r>
              <a:rPr lang="en-US" sz="2400" dirty="0"/>
              <a:t>Controls to ensure correct processing</a:t>
            </a:r>
          </a:p>
        </p:txBody>
      </p:sp>
      <p:sp>
        <p:nvSpPr>
          <p:cNvPr id="14" name="Text Placeholder 13">
            <a:extLst>
              <a:ext uri="{FF2B5EF4-FFF2-40B4-BE49-F238E27FC236}">
                <a16:creationId xmlns:a16="http://schemas.microsoft.com/office/drawing/2014/main" id="{42DD7C01-A3D7-4A8E-883A-BE83B2F53D30}"/>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p>
        </p:txBody>
      </p:sp>
      <p:sp>
        <p:nvSpPr>
          <p:cNvPr id="13" name="Text Placeholder 12">
            <a:extLst>
              <a:ext uri="{FF2B5EF4-FFF2-40B4-BE49-F238E27FC236}">
                <a16:creationId xmlns:a16="http://schemas.microsoft.com/office/drawing/2014/main" id="{316FA37D-8D31-4935-BBE4-499FBB4C3D78}"/>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617884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8954-C716-407D-95C1-EC267B6E30DC}"/>
              </a:ext>
            </a:extLst>
          </p:cNvPr>
          <p:cNvSpPr>
            <a:spLocks noGrp="1"/>
          </p:cNvSpPr>
          <p:nvPr>
            <p:ph type="title"/>
          </p:nvPr>
        </p:nvSpPr>
        <p:spPr/>
        <p:txBody>
          <a:bodyPr/>
          <a:lstStyle/>
          <a:p>
            <a:r>
              <a:rPr lang="en-US" sz="3200" dirty="0"/>
              <a:t>Appendix 6 </a:t>
            </a:r>
            <a:r>
              <a:rPr lang="en-US" sz="3200" dirty="0">
                <a:solidFill>
                  <a:srgbClr val="C00000"/>
                </a:solidFill>
              </a:rPr>
              <a:t>Figure 1.13 Stakeholders Interests</a:t>
            </a:r>
            <a:endParaRPr lang="en-US" sz="3200" dirty="0"/>
          </a:p>
        </p:txBody>
      </p:sp>
      <p:sp>
        <p:nvSpPr>
          <p:cNvPr id="11" name="Content Placeholder 10">
            <a:extLst>
              <a:ext uri="{FF2B5EF4-FFF2-40B4-BE49-F238E27FC236}">
                <a16:creationId xmlns:a16="http://schemas.microsoft.com/office/drawing/2014/main" id="{F4E7CC85-87E5-4E1E-9A85-B07519A0D64C}"/>
              </a:ext>
            </a:extLst>
          </p:cNvPr>
          <p:cNvSpPr>
            <a:spLocks noGrp="1"/>
          </p:cNvSpPr>
          <p:nvPr>
            <p:ph idx="1"/>
          </p:nvPr>
        </p:nvSpPr>
        <p:spPr>
          <a:xfrm>
            <a:off x="457200" y="990600"/>
            <a:ext cx="8229600" cy="5334000"/>
          </a:xfrm>
        </p:spPr>
        <p:txBody>
          <a:bodyPr/>
          <a:lstStyle/>
          <a:p>
            <a:pPr>
              <a:spcBef>
                <a:spcPts val="0"/>
              </a:spcBef>
              <a:spcAft>
                <a:spcPts val="0"/>
              </a:spcAft>
            </a:pPr>
            <a:r>
              <a:rPr lang="en-US" sz="1400" dirty="0"/>
              <a:t>Partners/Suppliers</a:t>
            </a:r>
          </a:p>
          <a:p>
            <a:pPr marL="342900" lvl="0" indent="-342900">
              <a:spcBef>
                <a:spcPts val="0"/>
              </a:spcBef>
              <a:spcAft>
                <a:spcPts val="0"/>
              </a:spcAft>
              <a:buClr>
                <a:srgbClr val="C00000"/>
              </a:buClr>
              <a:buFont typeface="Arial" panose="020B0604020202020204" pitchFamily="34" charset="0"/>
              <a:buChar char="•"/>
            </a:pPr>
            <a:r>
              <a:rPr lang="en-US" sz="1400" dirty="0"/>
              <a:t>Reliable contracts</a:t>
            </a:r>
          </a:p>
          <a:p>
            <a:pPr marL="342900" lvl="0" indent="-342900">
              <a:spcBef>
                <a:spcPts val="0"/>
              </a:spcBef>
              <a:spcAft>
                <a:spcPts val="0"/>
              </a:spcAft>
              <a:buClr>
                <a:srgbClr val="C00000"/>
              </a:buClr>
              <a:buFont typeface="Arial" panose="020B0604020202020204" pitchFamily="34" charset="0"/>
              <a:buChar char="•"/>
            </a:pPr>
            <a:r>
              <a:rPr lang="en-US" sz="1400" dirty="0"/>
              <a:t>Ethical materials handling</a:t>
            </a:r>
          </a:p>
          <a:p>
            <a:pPr marL="342900" lvl="0" indent="-342900">
              <a:spcBef>
                <a:spcPts val="0"/>
              </a:spcBef>
              <a:spcAft>
                <a:spcPts val="0"/>
              </a:spcAft>
              <a:buClr>
                <a:srgbClr val="C00000"/>
              </a:buClr>
              <a:buFont typeface="Arial" panose="020B0604020202020204" pitchFamily="34" charset="0"/>
              <a:buChar char="•"/>
            </a:pPr>
            <a:r>
              <a:rPr lang="en-US" sz="1400" dirty="0"/>
              <a:t>Responsible production</a:t>
            </a:r>
          </a:p>
          <a:p>
            <a:pPr>
              <a:spcBef>
                <a:spcPts val="0"/>
              </a:spcBef>
              <a:spcAft>
                <a:spcPts val="0"/>
              </a:spcAft>
              <a:buClr>
                <a:srgbClr val="C00000"/>
              </a:buClr>
            </a:pPr>
            <a:r>
              <a:rPr lang="en-US" sz="1400" dirty="0"/>
              <a:t>Shareholders/Investors</a:t>
            </a:r>
          </a:p>
          <a:p>
            <a:pPr marL="342900" lvl="0" indent="-342900">
              <a:spcBef>
                <a:spcPts val="0"/>
              </a:spcBef>
              <a:spcAft>
                <a:spcPts val="0"/>
              </a:spcAft>
              <a:buClr>
                <a:srgbClr val="C00000"/>
              </a:buClr>
              <a:buFont typeface="Arial" panose="020B0604020202020204" pitchFamily="34" charset="0"/>
              <a:buChar char="•"/>
            </a:pPr>
            <a:r>
              <a:rPr lang="en-US" sz="1400" dirty="0"/>
              <a:t>Maximize profits</a:t>
            </a:r>
          </a:p>
          <a:p>
            <a:pPr marL="342900" lvl="0" indent="-342900">
              <a:spcBef>
                <a:spcPts val="0"/>
              </a:spcBef>
              <a:spcAft>
                <a:spcPts val="0"/>
              </a:spcAft>
              <a:buClr>
                <a:srgbClr val="C00000"/>
              </a:buClr>
              <a:buFont typeface="Arial" panose="020B0604020202020204" pitchFamily="34" charset="0"/>
              <a:buChar char="•"/>
            </a:pPr>
            <a:r>
              <a:rPr lang="en-US" sz="1400" dirty="0"/>
              <a:t>Grow market share</a:t>
            </a:r>
          </a:p>
          <a:p>
            <a:pPr marL="342900" lvl="0" indent="-342900">
              <a:spcBef>
                <a:spcPts val="0"/>
              </a:spcBef>
              <a:spcAft>
                <a:spcPts val="0"/>
              </a:spcAft>
              <a:buClr>
                <a:srgbClr val="C00000"/>
              </a:buClr>
              <a:buFont typeface="Arial" panose="020B0604020202020204" pitchFamily="34" charset="0"/>
              <a:buChar char="•"/>
            </a:pPr>
            <a:r>
              <a:rPr lang="en-US" sz="1400" dirty="0"/>
              <a:t>High return on investment</a:t>
            </a:r>
          </a:p>
          <a:p>
            <a:pPr>
              <a:spcBef>
                <a:spcPts val="0"/>
              </a:spcBef>
              <a:spcAft>
                <a:spcPts val="0"/>
              </a:spcAft>
              <a:buClr>
                <a:srgbClr val="C00000"/>
              </a:buClr>
            </a:pPr>
            <a:r>
              <a:rPr lang="en-US" sz="1400" dirty="0"/>
              <a:t>Community</a:t>
            </a:r>
          </a:p>
          <a:p>
            <a:pPr marL="342900" lvl="0" indent="-342900">
              <a:spcBef>
                <a:spcPts val="0"/>
              </a:spcBef>
              <a:spcAft>
                <a:spcPts val="0"/>
              </a:spcAft>
              <a:buClr>
                <a:srgbClr val="C00000"/>
              </a:buClr>
              <a:buFont typeface="Arial" panose="020B0604020202020204" pitchFamily="34" charset="0"/>
              <a:buChar char="•"/>
            </a:pPr>
            <a:r>
              <a:rPr lang="en-US" sz="1400" dirty="0"/>
              <a:t>Professional associations</a:t>
            </a:r>
          </a:p>
          <a:p>
            <a:pPr marL="342900" lvl="0" indent="-342900">
              <a:spcBef>
                <a:spcPts val="0"/>
              </a:spcBef>
              <a:spcAft>
                <a:spcPts val="0"/>
              </a:spcAft>
              <a:buClr>
                <a:srgbClr val="C00000"/>
              </a:buClr>
              <a:buFont typeface="Arial" panose="020B0604020202020204" pitchFamily="34" charset="0"/>
              <a:buChar char="•"/>
            </a:pPr>
            <a:r>
              <a:rPr lang="en-US" sz="1400" dirty="0"/>
              <a:t>Ethical recycling</a:t>
            </a:r>
          </a:p>
          <a:p>
            <a:pPr marL="342900" lvl="0" indent="-342900">
              <a:spcBef>
                <a:spcPts val="0"/>
              </a:spcBef>
              <a:spcAft>
                <a:spcPts val="0"/>
              </a:spcAft>
              <a:buClr>
                <a:srgbClr val="C00000"/>
              </a:buClr>
              <a:buFont typeface="Arial" panose="020B0604020202020204" pitchFamily="34" charset="0"/>
              <a:buChar char="•"/>
            </a:pPr>
            <a:r>
              <a:rPr lang="en-US" sz="1400" dirty="0"/>
              <a:t>Increase employment</a:t>
            </a:r>
          </a:p>
          <a:p>
            <a:pPr>
              <a:spcBef>
                <a:spcPts val="0"/>
              </a:spcBef>
              <a:spcAft>
                <a:spcPts val="0"/>
              </a:spcAft>
              <a:buClr>
                <a:srgbClr val="C00000"/>
              </a:buClr>
            </a:pPr>
            <a:r>
              <a:rPr lang="en-US" sz="1400" dirty="0"/>
              <a:t>Employees</a:t>
            </a:r>
          </a:p>
          <a:p>
            <a:pPr marL="285750" lvl="0" indent="-285750">
              <a:spcBef>
                <a:spcPts val="0"/>
              </a:spcBef>
              <a:spcAft>
                <a:spcPts val="0"/>
              </a:spcAft>
              <a:buClr>
                <a:srgbClr val="C00000"/>
              </a:buClr>
              <a:buFont typeface="Arial" panose="020B0604020202020204" pitchFamily="34" charset="0"/>
              <a:buChar char="•"/>
            </a:pPr>
            <a:r>
              <a:rPr lang="en-US" sz="1400" dirty="0"/>
              <a:t>Fair compensation</a:t>
            </a:r>
          </a:p>
          <a:p>
            <a:pPr marL="285750" lvl="0" indent="-285750">
              <a:spcBef>
                <a:spcPts val="0"/>
              </a:spcBef>
              <a:spcAft>
                <a:spcPts val="0"/>
              </a:spcAft>
              <a:buClr>
                <a:srgbClr val="C00000"/>
              </a:buClr>
              <a:buFont typeface="Arial" panose="020B0604020202020204" pitchFamily="34" charset="0"/>
              <a:buChar char="•"/>
            </a:pPr>
            <a:r>
              <a:rPr lang="en-US" sz="1400" dirty="0"/>
              <a:t>Job security</a:t>
            </a:r>
          </a:p>
          <a:p>
            <a:pPr marL="285750" lvl="0" indent="-285750">
              <a:spcBef>
                <a:spcPts val="0"/>
              </a:spcBef>
              <a:spcAft>
                <a:spcPts val="0"/>
              </a:spcAft>
              <a:buClr>
                <a:srgbClr val="C00000"/>
              </a:buClr>
              <a:buFont typeface="Arial" panose="020B0604020202020204" pitchFamily="34" charset="0"/>
              <a:buChar char="•"/>
            </a:pPr>
            <a:r>
              <a:rPr lang="en-US" sz="1400" dirty="0"/>
              <a:t>Ethical conduct/treatment</a:t>
            </a:r>
          </a:p>
          <a:p>
            <a:pPr>
              <a:spcBef>
                <a:spcPts val="0"/>
              </a:spcBef>
              <a:spcAft>
                <a:spcPts val="0"/>
              </a:spcAft>
              <a:buClr>
                <a:srgbClr val="C00000"/>
              </a:buClr>
            </a:pPr>
            <a:r>
              <a:rPr lang="en-US" sz="1400" dirty="0"/>
              <a:t>Customers</a:t>
            </a:r>
          </a:p>
          <a:p>
            <a:pPr marL="285750" lvl="0" indent="-285750">
              <a:spcBef>
                <a:spcPts val="0"/>
              </a:spcBef>
              <a:spcAft>
                <a:spcPts val="0"/>
              </a:spcAft>
              <a:buClr>
                <a:srgbClr val="C00000"/>
              </a:buClr>
              <a:buFont typeface="Arial" panose="020B0604020202020204" pitchFamily="34" charset="0"/>
              <a:buChar char="•"/>
            </a:pPr>
            <a:r>
              <a:rPr lang="en-US" sz="1400" dirty="0"/>
              <a:t>Exceptional customer service</a:t>
            </a:r>
          </a:p>
          <a:p>
            <a:pPr marL="285750" lvl="0" indent="-285750">
              <a:spcBef>
                <a:spcPts val="0"/>
              </a:spcBef>
              <a:spcAft>
                <a:spcPts val="0"/>
              </a:spcAft>
              <a:buClr>
                <a:srgbClr val="C00000"/>
              </a:buClr>
              <a:buFont typeface="Arial" panose="020B0604020202020204" pitchFamily="34" charset="0"/>
              <a:buChar char="•"/>
            </a:pPr>
            <a:r>
              <a:rPr lang="en-US" sz="1400" dirty="0"/>
              <a:t>High-quality products</a:t>
            </a:r>
          </a:p>
          <a:p>
            <a:pPr marL="285750" lvl="0" indent="-285750">
              <a:spcBef>
                <a:spcPts val="0"/>
              </a:spcBef>
              <a:spcAft>
                <a:spcPts val="0"/>
              </a:spcAft>
              <a:buClr>
                <a:srgbClr val="C00000"/>
              </a:buClr>
              <a:buFont typeface="Arial" panose="020B0604020202020204" pitchFamily="34" charset="0"/>
              <a:buChar char="•"/>
            </a:pPr>
            <a:r>
              <a:rPr lang="en-US" sz="1400" dirty="0"/>
              <a:t>Ethical dealing</a:t>
            </a:r>
          </a:p>
          <a:p>
            <a:pPr>
              <a:spcBef>
                <a:spcPts val="0"/>
              </a:spcBef>
              <a:spcAft>
                <a:spcPts val="0"/>
              </a:spcAft>
              <a:buClr>
                <a:srgbClr val="C00000"/>
              </a:buClr>
            </a:pPr>
            <a:r>
              <a:rPr lang="en-US" sz="1400" dirty="0"/>
              <a:t>Government</a:t>
            </a:r>
          </a:p>
          <a:p>
            <a:pPr marL="285750" lvl="0" indent="-285750">
              <a:spcBef>
                <a:spcPts val="0"/>
              </a:spcBef>
              <a:spcAft>
                <a:spcPts val="0"/>
              </a:spcAft>
              <a:buClr>
                <a:srgbClr val="C00000"/>
              </a:buClr>
              <a:buFont typeface="Arial" panose="020B0604020202020204" pitchFamily="34" charset="0"/>
              <a:buChar char="•"/>
            </a:pPr>
            <a:r>
              <a:rPr lang="en-US" sz="1400" dirty="0"/>
              <a:t>Adhere to regulations and laws</a:t>
            </a:r>
          </a:p>
          <a:p>
            <a:pPr marL="285750" lvl="0" indent="-285750">
              <a:spcBef>
                <a:spcPts val="0"/>
              </a:spcBef>
              <a:spcAft>
                <a:spcPts val="0"/>
              </a:spcAft>
              <a:buClr>
                <a:srgbClr val="C00000"/>
              </a:buClr>
              <a:buFont typeface="Arial" panose="020B0604020202020204" pitchFamily="34" charset="0"/>
              <a:buChar char="•"/>
            </a:pPr>
            <a:r>
              <a:rPr lang="en-US" sz="1400" dirty="0"/>
              <a:t>Increase employment</a:t>
            </a:r>
          </a:p>
          <a:p>
            <a:pPr marL="285750" lvl="0" indent="-285750">
              <a:spcBef>
                <a:spcPts val="0"/>
              </a:spcBef>
              <a:spcAft>
                <a:spcPts val="0"/>
              </a:spcAft>
              <a:buClr>
                <a:srgbClr val="C00000"/>
              </a:buClr>
              <a:buFont typeface="Arial" panose="020B0604020202020204" pitchFamily="34" charset="0"/>
              <a:buChar char="•"/>
            </a:pPr>
            <a:r>
              <a:rPr lang="en-US" sz="1400" dirty="0"/>
              <a:t>Ethical taxation reporting</a:t>
            </a:r>
          </a:p>
        </p:txBody>
      </p:sp>
      <p:sp>
        <p:nvSpPr>
          <p:cNvPr id="13" name="Text Placeholder 12">
            <a:extLst>
              <a:ext uri="{FF2B5EF4-FFF2-40B4-BE49-F238E27FC236}">
                <a16:creationId xmlns:a16="http://schemas.microsoft.com/office/drawing/2014/main" id="{6EF59052-9394-493E-8003-9DD52730F40B}"/>
              </a:ext>
            </a:extLst>
          </p:cNvPr>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349047C0-07D0-415C-A179-CEFF71A8A4C4}"/>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990274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ln>
            <a:noFill/>
          </a:ln>
        </p:spPr>
        <p:txBody>
          <a:bodyPr>
            <a:noAutofit/>
          </a:bodyPr>
          <a:lstStyle/>
          <a:p>
            <a:r>
              <a:rPr lang="en-US" dirty="0">
                <a:solidFill>
                  <a:srgbClr val="C00000"/>
                </a:solidFill>
              </a:rPr>
              <a:t>Competing in the Information Age </a:t>
            </a:r>
            <a:r>
              <a:rPr lang="en-US" sz="2000" dirty="0">
                <a:solidFill>
                  <a:srgbClr val="C00000"/>
                </a:solidFill>
              </a:rPr>
              <a:t>2 of 5 </a:t>
            </a:r>
            <a:endParaRPr lang="en-US" b="1" dirty="0">
              <a:solidFill>
                <a:schemeClr val="tx1"/>
              </a:solidFill>
            </a:endParaRPr>
          </a:p>
        </p:txBody>
      </p:sp>
      <p:sp>
        <p:nvSpPr>
          <p:cNvPr id="9219" name="Rectangle 3"/>
          <p:cNvSpPr>
            <a:spLocks noGrp="1" noChangeArrowheads="1"/>
          </p:cNvSpPr>
          <p:nvPr>
            <p:ph idx="1"/>
          </p:nvPr>
        </p:nvSpPr>
        <p:spPr>
          <a:xfrm>
            <a:off x="457200" y="1471550"/>
            <a:ext cx="8229600" cy="5081650"/>
          </a:xfrm>
        </p:spPr>
        <p:txBody>
          <a:bodyPr/>
          <a:lstStyle/>
          <a:p>
            <a:pPr eaLnBrk="1" hangingPunct="1">
              <a:spcBef>
                <a:spcPts val="600"/>
              </a:spcBef>
              <a:spcAft>
                <a:spcPts val="1200"/>
              </a:spcAft>
            </a:pPr>
            <a:r>
              <a:rPr lang="en-US" sz="2800" b="1" dirty="0"/>
              <a:t>Fact</a:t>
            </a:r>
            <a:r>
              <a:rPr lang="en-US" sz="2800" b="1" i="1" dirty="0"/>
              <a:t> </a:t>
            </a:r>
            <a:r>
              <a:rPr lang="en-US" sz="2800" i="1" dirty="0"/>
              <a:t>- </a:t>
            </a:r>
            <a:r>
              <a:rPr lang="en-US" sz="2800" dirty="0"/>
              <a:t>The confirmation or validation of an event or object</a:t>
            </a:r>
          </a:p>
          <a:p>
            <a:pPr eaLnBrk="1" hangingPunct="1">
              <a:spcBef>
                <a:spcPts val="600"/>
              </a:spcBef>
              <a:spcAft>
                <a:spcPts val="1200"/>
              </a:spcAft>
            </a:pPr>
            <a:r>
              <a:rPr lang="en-US" sz="2800" b="1" dirty="0"/>
              <a:t>Information age </a:t>
            </a:r>
            <a:r>
              <a:rPr lang="en-US" sz="2800" i="1" dirty="0"/>
              <a:t>- </a:t>
            </a:r>
            <a:r>
              <a:rPr lang="en-US" sz="2800" dirty="0"/>
              <a:t>The present time, during which infinite quantities of facts are widely available to anyone who can use a computer</a:t>
            </a:r>
            <a:endParaRPr lang="en-US" dirty="0"/>
          </a:p>
        </p:txBody>
      </p:sp>
      <p:sp>
        <p:nvSpPr>
          <p:cNvPr id="3" name="Text Placeholder 2">
            <a:extLst>
              <a:ext uri="{FF2B5EF4-FFF2-40B4-BE49-F238E27FC236}">
                <a16:creationId xmlns:a16="http://schemas.microsoft.com/office/drawing/2014/main" id="{6C57BE4B-DE70-4125-9B21-4F187A42E826}"/>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F546C7D7-712B-4F56-BF2E-1A162D1C087B}"/>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016B-CB31-4A15-8A5B-0A60B656166E}"/>
              </a:ext>
            </a:extLst>
          </p:cNvPr>
          <p:cNvSpPr>
            <a:spLocks noGrp="1"/>
          </p:cNvSpPr>
          <p:nvPr>
            <p:ph type="title"/>
          </p:nvPr>
        </p:nvSpPr>
        <p:spPr/>
        <p:txBody>
          <a:bodyPr/>
          <a:lstStyle/>
          <a:p>
            <a:r>
              <a:rPr lang="en-US" sz="3200" dirty="0"/>
              <a:t>Appendix 7 </a:t>
            </a:r>
            <a:r>
              <a:rPr lang="en-US" sz="3200" dirty="0">
                <a:solidFill>
                  <a:srgbClr val="C00000"/>
                </a:solidFill>
              </a:rPr>
              <a:t>Figure 1.14 Business Tools for Analyzing Business Strategies</a:t>
            </a:r>
            <a:endParaRPr lang="en-US" sz="3200" dirty="0"/>
          </a:p>
        </p:txBody>
      </p:sp>
      <p:sp>
        <p:nvSpPr>
          <p:cNvPr id="11" name="Content Placeholder 10">
            <a:extLst>
              <a:ext uri="{FF2B5EF4-FFF2-40B4-BE49-F238E27FC236}">
                <a16:creationId xmlns:a16="http://schemas.microsoft.com/office/drawing/2014/main" id="{2585F4F2-F570-4947-BD6A-E0BA34B7A77B}"/>
              </a:ext>
            </a:extLst>
          </p:cNvPr>
          <p:cNvSpPr>
            <a:spLocks noGrp="1"/>
          </p:cNvSpPr>
          <p:nvPr>
            <p:ph idx="1"/>
          </p:nvPr>
        </p:nvSpPr>
        <p:spPr>
          <a:xfrm>
            <a:off x="457200" y="1447800"/>
            <a:ext cx="8229600" cy="4624450"/>
          </a:xfrm>
        </p:spPr>
        <p:txBody>
          <a:bodyPr/>
          <a:lstStyle/>
          <a:p>
            <a:r>
              <a:rPr lang="en-US" sz="2800" dirty="0"/>
              <a:t>SWOT Analysis – evaluates project position</a:t>
            </a:r>
          </a:p>
          <a:p>
            <a:r>
              <a:rPr lang="en-US" sz="2800" dirty="0"/>
              <a:t>The Five Forces Model – evaluates industry attractiveness</a:t>
            </a:r>
          </a:p>
          <a:p>
            <a:r>
              <a:rPr lang="en-US" sz="2800" dirty="0"/>
              <a:t>The Three Generic Strategies – chooses business focus</a:t>
            </a:r>
          </a:p>
          <a:p>
            <a:r>
              <a:rPr lang="en-US" sz="2800" dirty="0"/>
              <a:t>Value Chain Analysis – executes business strategy</a:t>
            </a:r>
          </a:p>
        </p:txBody>
      </p:sp>
      <p:sp>
        <p:nvSpPr>
          <p:cNvPr id="13" name="Text Placeholder 12">
            <a:extLst>
              <a:ext uri="{FF2B5EF4-FFF2-40B4-BE49-F238E27FC236}">
                <a16:creationId xmlns:a16="http://schemas.microsoft.com/office/drawing/2014/main" id="{514BE3C8-E649-4E3A-A8D5-12185045F3D9}"/>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78BF1916-A292-4BBC-ADE1-06E3B738E7CD}"/>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80919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DB26-90AE-46F4-8D3B-062022122FE4}"/>
              </a:ext>
            </a:extLst>
          </p:cNvPr>
          <p:cNvSpPr>
            <a:spLocks noGrp="1"/>
          </p:cNvSpPr>
          <p:nvPr>
            <p:ph type="title"/>
          </p:nvPr>
        </p:nvSpPr>
        <p:spPr/>
        <p:txBody>
          <a:bodyPr/>
          <a:lstStyle/>
          <a:p>
            <a:r>
              <a:rPr lang="en-US" sz="3400" dirty="0"/>
              <a:t>Appendix 8 </a:t>
            </a:r>
            <a:r>
              <a:rPr lang="en-US" sz="3400" dirty="0">
                <a:solidFill>
                  <a:srgbClr val="C00000"/>
                </a:solidFill>
              </a:rPr>
              <a:t>Figure 1.15 Sample SWOT Analysis</a:t>
            </a:r>
            <a:endParaRPr lang="en-US" sz="3400" dirty="0"/>
          </a:p>
        </p:txBody>
      </p:sp>
      <p:sp>
        <p:nvSpPr>
          <p:cNvPr id="11" name="Content Placeholder 10">
            <a:extLst>
              <a:ext uri="{FF2B5EF4-FFF2-40B4-BE49-F238E27FC236}">
                <a16:creationId xmlns:a16="http://schemas.microsoft.com/office/drawing/2014/main" id="{8C38DD0C-0960-4178-B23D-1725B61F2E06}"/>
              </a:ext>
            </a:extLst>
          </p:cNvPr>
          <p:cNvSpPr>
            <a:spLocks noGrp="1"/>
          </p:cNvSpPr>
          <p:nvPr>
            <p:ph idx="1"/>
          </p:nvPr>
        </p:nvSpPr>
        <p:spPr>
          <a:xfrm>
            <a:off x="457200" y="990600"/>
            <a:ext cx="8229600" cy="5257800"/>
          </a:xfrm>
        </p:spPr>
        <p:txBody>
          <a:bodyPr/>
          <a:lstStyle/>
          <a:p>
            <a:r>
              <a:rPr lang="en-US" b="1" dirty="0"/>
              <a:t>Internal environment</a:t>
            </a:r>
          </a:p>
          <a:p>
            <a:r>
              <a:rPr lang="en-US" dirty="0"/>
              <a:t>	Strengths are helpful and include core competencies, market leaders, cost advantages, and excellent management.</a:t>
            </a:r>
          </a:p>
          <a:p>
            <a:r>
              <a:rPr lang="en-US" dirty="0"/>
              <a:t>	Weaknesses are harmful and include lack of strategic direction, obsolete technologies, lack of managerial talent, outdated product line.</a:t>
            </a:r>
          </a:p>
          <a:p>
            <a:r>
              <a:rPr lang="en-US" b="1" dirty="0"/>
              <a:t>External environment</a:t>
            </a:r>
          </a:p>
          <a:p>
            <a:r>
              <a:rPr lang="en-US" dirty="0"/>
              <a:t>	Opportunities are helpful and include expanded product line, increase in demand, new markets, new regulations</a:t>
            </a:r>
          </a:p>
          <a:p>
            <a:r>
              <a:rPr lang="en-US" dirty="0"/>
              <a:t>	Threats are harmful and include new entrants, substitute products, shrinking markets, costly regulatory requirements</a:t>
            </a:r>
          </a:p>
        </p:txBody>
      </p:sp>
      <p:sp>
        <p:nvSpPr>
          <p:cNvPr id="13" name="Text Placeholder 12">
            <a:extLst>
              <a:ext uri="{FF2B5EF4-FFF2-40B4-BE49-F238E27FC236}">
                <a16:creationId xmlns:a16="http://schemas.microsoft.com/office/drawing/2014/main" id="{7DB554DB-4B8E-41E6-86D1-3102D30A81DF}"/>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7B158F44-1273-44B5-9E51-64E5A2C65C3D}"/>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68957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4F0619A-D843-4D3A-A923-7331405082CD}"/>
              </a:ext>
            </a:extLst>
          </p:cNvPr>
          <p:cNvSpPr>
            <a:spLocks noGrp="1"/>
          </p:cNvSpPr>
          <p:nvPr>
            <p:ph type="title"/>
          </p:nvPr>
        </p:nvSpPr>
        <p:spPr/>
        <p:txBody>
          <a:bodyPr/>
          <a:lstStyle/>
          <a:p>
            <a:r>
              <a:rPr lang="en-US" dirty="0"/>
              <a:t>Appendix 9 </a:t>
            </a:r>
            <a:r>
              <a:rPr lang="en-US" dirty="0">
                <a:solidFill>
                  <a:srgbClr val="C00000"/>
                </a:solidFill>
              </a:rPr>
              <a:t>Figure 1.16 Porter’s Five Forces Model</a:t>
            </a:r>
            <a:endParaRPr lang="en-US" dirty="0"/>
          </a:p>
        </p:txBody>
      </p:sp>
      <p:sp>
        <p:nvSpPr>
          <p:cNvPr id="12" name="Content Placeholder 11">
            <a:extLst>
              <a:ext uri="{FF2B5EF4-FFF2-40B4-BE49-F238E27FC236}">
                <a16:creationId xmlns:a16="http://schemas.microsoft.com/office/drawing/2014/main" id="{92D890DA-9978-46EB-837E-F72E5CAD9A2B}"/>
              </a:ext>
            </a:extLst>
          </p:cNvPr>
          <p:cNvSpPr>
            <a:spLocks noGrp="1"/>
          </p:cNvSpPr>
          <p:nvPr>
            <p:ph idx="1"/>
          </p:nvPr>
        </p:nvSpPr>
        <p:spPr>
          <a:xfrm>
            <a:off x="457200" y="1447800"/>
            <a:ext cx="8229600" cy="4876800"/>
          </a:xfrm>
        </p:spPr>
        <p:txBody>
          <a:bodyPr/>
          <a:lstStyle/>
          <a:p>
            <a:r>
              <a:rPr lang="en-US" dirty="0"/>
              <a:t>Threat of substitute products or services, or the power of customers to purchase alternatives.</a:t>
            </a:r>
          </a:p>
          <a:p>
            <a:r>
              <a:rPr lang="en-US" dirty="0"/>
              <a:t>Buyer power, or the power of customers to drive down prices.</a:t>
            </a:r>
          </a:p>
          <a:p>
            <a:r>
              <a:rPr lang="en-US" dirty="0"/>
              <a:t>Threat of new entrants, or the power of competitors to enter a market.</a:t>
            </a:r>
          </a:p>
          <a:p>
            <a:r>
              <a:rPr lang="en-US" dirty="0"/>
              <a:t>Supplier power, or the power of suppliers to drive up prices of materials.</a:t>
            </a:r>
          </a:p>
          <a:p>
            <a:r>
              <a:rPr lang="en-US" dirty="0"/>
              <a:t>These four forces feed the fifth force, rivalry among existing competitors, or the power of competitors.</a:t>
            </a:r>
          </a:p>
        </p:txBody>
      </p:sp>
      <p:sp>
        <p:nvSpPr>
          <p:cNvPr id="14" name="Text Placeholder 13">
            <a:extLst>
              <a:ext uri="{FF2B5EF4-FFF2-40B4-BE49-F238E27FC236}">
                <a16:creationId xmlns:a16="http://schemas.microsoft.com/office/drawing/2014/main" id="{E45E1C78-C6F4-43DB-9062-F5DC169B64CF}"/>
              </a:ext>
            </a:extLst>
          </p:cNvPr>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endParaRPr lang="en-US" dirty="0"/>
          </a:p>
        </p:txBody>
      </p:sp>
      <p:sp>
        <p:nvSpPr>
          <p:cNvPr id="13" name="Text Placeholder 12">
            <a:extLst>
              <a:ext uri="{FF2B5EF4-FFF2-40B4-BE49-F238E27FC236}">
                <a16:creationId xmlns:a16="http://schemas.microsoft.com/office/drawing/2014/main" id="{DC771CDB-F348-4E38-8330-10204AA5457B}"/>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31285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6952-FF74-43E5-BB45-6D2B9D4F8090}"/>
              </a:ext>
            </a:extLst>
          </p:cNvPr>
          <p:cNvSpPr>
            <a:spLocks noGrp="1"/>
          </p:cNvSpPr>
          <p:nvPr>
            <p:ph type="title"/>
          </p:nvPr>
        </p:nvSpPr>
        <p:spPr/>
        <p:txBody>
          <a:bodyPr/>
          <a:lstStyle/>
          <a:p>
            <a:r>
              <a:rPr lang="en-US" sz="3400" dirty="0"/>
              <a:t>Appendix 10 </a:t>
            </a:r>
            <a:r>
              <a:rPr lang="en-US" sz="3400" dirty="0">
                <a:solidFill>
                  <a:srgbClr val="C00000"/>
                </a:solidFill>
              </a:rPr>
              <a:t>Figure 1.20 Porter’s Three Generic Strategies</a:t>
            </a:r>
            <a:endParaRPr lang="en-US" sz="3400" dirty="0"/>
          </a:p>
        </p:txBody>
      </p:sp>
      <p:sp>
        <p:nvSpPr>
          <p:cNvPr id="11" name="Content Placeholder 10">
            <a:extLst>
              <a:ext uri="{FF2B5EF4-FFF2-40B4-BE49-F238E27FC236}">
                <a16:creationId xmlns:a16="http://schemas.microsoft.com/office/drawing/2014/main" id="{7B988DB2-7A83-4CD3-AB74-7A5D3927E614}"/>
              </a:ext>
            </a:extLst>
          </p:cNvPr>
          <p:cNvSpPr>
            <a:spLocks noGrp="1"/>
          </p:cNvSpPr>
          <p:nvPr>
            <p:ph idx="1"/>
          </p:nvPr>
        </p:nvSpPr>
        <p:spPr>
          <a:xfrm>
            <a:off x="457200" y="1700150"/>
            <a:ext cx="8229600" cy="4091050"/>
          </a:xfrm>
        </p:spPr>
        <p:txBody>
          <a:bodyPr/>
          <a:lstStyle/>
          <a:p>
            <a:r>
              <a:rPr lang="en-US" dirty="0"/>
              <a:t>Cost leadership has a broad market scope and low cost.</a:t>
            </a:r>
          </a:p>
          <a:p>
            <a:r>
              <a:rPr lang="en-US" dirty="0"/>
              <a:t>Differentiation has a broad market scope and high cost.</a:t>
            </a:r>
          </a:p>
          <a:p>
            <a:r>
              <a:rPr lang="en-US" dirty="0"/>
              <a:t>Focused strategy has a narrow market scope and can be low cost or high cost.</a:t>
            </a:r>
          </a:p>
        </p:txBody>
      </p:sp>
      <p:sp>
        <p:nvSpPr>
          <p:cNvPr id="13" name="Text Placeholder 12">
            <a:extLst>
              <a:ext uri="{FF2B5EF4-FFF2-40B4-BE49-F238E27FC236}">
                <a16:creationId xmlns:a16="http://schemas.microsoft.com/office/drawing/2014/main" id="{677DE20A-F62A-42E4-999B-D53E15AEEE51}"/>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F6F6AD17-DF81-4EA9-BDBB-E5D8B40B999D}"/>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109503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A9A3-ADD9-43F7-B909-76563C5461C1}"/>
              </a:ext>
            </a:extLst>
          </p:cNvPr>
          <p:cNvSpPr>
            <a:spLocks noGrp="1"/>
          </p:cNvSpPr>
          <p:nvPr>
            <p:ph type="title"/>
          </p:nvPr>
        </p:nvSpPr>
        <p:spPr/>
        <p:txBody>
          <a:bodyPr/>
          <a:lstStyle/>
          <a:p>
            <a:r>
              <a:rPr lang="en-US" sz="3400" dirty="0"/>
              <a:t>Appendix 11 </a:t>
            </a:r>
            <a:r>
              <a:rPr lang="en-US" sz="3400" dirty="0">
                <a:solidFill>
                  <a:srgbClr val="C00000"/>
                </a:solidFill>
              </a:rPr>
              <a:t>Figure 1.21 Examples of Porter’s Three Generic Strategies</a:t>
            </a:r>
            <a:endParaRPr lang="en-US" sz="3400" dirty="0"/>
          </a:p>
        </p:txBody>
      </p:sp>
      <p:sp>
        <p:nvSpPr>
          <p:cNvPr id="11" name="Content Placeholder 10">
            <a:extLst>
              <a:ext uri="{FF2B5EF4-FFF2-40B4-BE49-F238E27FC236}">
                <a16:creationId xmlns:a16="http://schemas.microsoft.com/office/drawing/2014/main" id="{DFFD54B3-83F5-4D52-81DE-15341FF95D72}"/>
              </a:ext>
            </a:extLst>
          </p:cNvPr>
          <p:cNvSpPr>
            <a:spLocks noGrp="1"/>
          </p:cNvSpPr>
          <p:nvPr>
            <p:ph idx="1"/>
          </p:nvPr>
        </p:nvSpPr>
        <p:spPr>
          <a:xfrm>
            <a:off x="457200" y="1600200"/>
            <a:ext cx="8229600" cy="4548250"/>
          </a:xfrm>
        </p:spPr>
        <p:txBody>
          <a:bodyPr/>
          <a:lstStyle/>
          <a:p>
            <a:r>
              <a:rPr lang="en-US" dirty="0"/>
              <a:t>Walmart has a broad market scope and low cost.</a:t>
            </a:r>
          </a:p>
          <a:p>
            <a:r>
              <a:rPr lang="en-US" dirty="0"/>
              <a:t>Neiman Marcus has a broad market scope and high cost.</a:t>
            </a:r>
          </a:p>
          <a:p>
            <a:r>
              <a:rPr lang="en-US" dirty="0"/>
              <a:t>Payless Shoes has a narrow market scope and low cost.</a:t>
            </a:r>
          </a:p>
          <a:p>
            <a:r>
              <a:rPr lang="en-US" dirty="0"/>
              <a:t>Tiffany &amp; Company has a narrow market scope and high cost.</a:t>
            </a:r>
          </a:p>
        </p:txBody>
      </p:sp>
      <p:sp>
        <p:nvSpPr>
          <p:cNvPr id="13" name="Text Placeholder 12">
            <a:extLst>
              <a:ext uri="{FF2B5EF4-FFF2-40B4-BE49-F238E27FC236}">
                <a16:creationId xmlns:a16="http://schemas.microsoft.com/office/drawing/2014/main" id="{FB71C9FC-30D7-40AD-B4DC-B9933933C271}"/>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2" name="Text Placeholder 11">
            <a:extLst>
              <a:ext uri="{FF2B5EF4-FFF2-40B4-BE49-F238E27FC236}">
                <a16:creationId xmlns:a16="http://schemas.microsoft.com/office/drawing/2014/main" id="{68F2DD19-19FE-4BA6-B7F0-C77D235C296D}"/>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09885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F9847A9-21D9-42C7-B700-20A7DC34141E}"/>
              </a:ext>
            </a:extLst>
          </p:cNvPr>
          <p:cNvSpPr>
            <a:spLocks noGrp="1"/>
          </p:cNvSpPr>
          <p:nvPr>
            <p:ph type="title"/>
          </p:nvPr>
        </p:nvSpPr>
        <p:spPr/>
        <p:txBody>
          <a:bodyPr/>
          <a:lstStyle/>
          <a:p>
            <a:r>
              <a:rPr lang="en-US" sz="3400" dirty="0"/>
              <a:t>Appendix 12 </a:t>
            </a:r>
            <a:r>
              <a:rPr lang="en-US" sz="3200" dirty="0">
                <a:solidFill>
                  <a:srgbClr val="C00000"/>
                </a:solidFill>
              </a:rPr>
              <a:t>Figure 1.22 The Value Chain</a:t>
            </a:r>
            <a:endParaRPr lang="en-US" sz="3400" dirty="0"/>
          </a:p>
        </p:txBody>
      </p:sp>
      <p:sp>
        <p:nvSpPr>
          <p:cNvPr id="12" name="Content Placeholder 11">
            <a:extLst>
              <a:ext uri="{FF2B5EF4-FFF2-40B4-BE49-F238E27FC236}">
                <a16:creationId xmlns:a16="http://schemas.microsoft.com/office/drawing/2014/main" id="{AF0EA8BF-04A8-4C3E-9142-53DDD8466BD7}"/>
              </a:ext>
            </a:extLst>
          </p:cNvPr>
          <p:cNvSpPr>
            <a:spLocks noGrp="1"/>
          </p:cNvSpPr>
          <p:nvPr>
            <p:ph idx="1"/>
          </p:nvPr>
        </p:nvSpPr>
        <p:spPr>
          <a:xfrm>
            <a:off x="457200" y="1676400"/>
            <a:ext cx="8229600" cy="4472050"/>
          </a:xfrm>
        </p:spPr>
        <p:txBody>
          <a:bodyPr/>
          <a:lstStyle/>
          <a:p>
            <a:r>
              <a:rPr lang="en-US" dirty="0"/>
              <a:t>Support value activities include firm infrastructure (3.1 percent), human resource management (7.1 percent), technology development and R and D (4.2 percent), and procurement (27 percent).</a:t>
            </a:r>
          </a:p>
          <a:p>
            <a:r>
              <a:rPr lang="en-US" dirty="0"/>
              <a:t>Primary value activities include receive and store raw materials (5.2 percent), make the product or service (40.3 percent), deliver the product or service (6.6 percent), market and sell the product or service (4.3 percent), and service after the sale (2.2 percent).</a:t>
            </a:r>
          </a:p>
        </p:txBody>
      </p:sp>
      <p:sp>
        <p:nvSpPr>
          <p:cNvPr id="14" name="Text Placeholder 13">
            <a:extLst>
              <a:ext uri="{FF2B5EF4-FFF2-40B4-BE49-F238E27FC236}">
                <a16:creationId xmlns:a16="http://schemas.microsoft.com/office/drawing/2014/main" id="{8D7D5B4B-B087-43BC-9E91-D1E7D5820372}"/>
              </a:ext>
            </a:extLst>
          </p:cNvPr>
          <p:cNvSpPr>
            <a:spLocks noGrp="1"/>
          </p:cNvSpPr>
          <p:nvPr>
            <p:ph type="body" sz="quarter" idx="12"/>
          </p:nvPr>
        </p:nvSpPr>
        <p:spPr>
          <a:xfrm>
            <a:off x="3467512" y="6400800"/>
            <a:ext cx="2208976" cy="252350"/>
          </a:xfrm>
        </p:spPr>
        <p:txBody>
          <a:bodyPr/>
          <a:lstStyle/>
          <a:p>
            <a:r>
              <a:rPr lang="en-US" dirty="0">
                <a:hlinkClick r:id="rId2" action="ppaction://hlinksldjump"/>
              </a:rPr>
              <a:t>Return to original slide</a:t>
            </a:r>
            <a:endParaRPr lang="en-US" dirty="0"/>
          </a:p>
        </p:txBody>
      </p:sp>
      <p:sp>
        <p:nvSpPr>
          <p:cNvPr id="13" name="Text Placeholder 12">
            <a:extLst>
              <a:ext uri="{FF2B5EF4-FFF2-40B4-BE49-F238E27FC236}">
                <a16:creationId xmlns:a16="http://schemas.microsoft.com/office/drawing/2014/main" id="{60D333BE-1AA5-4DAE-A7E1-E206ACA33AF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558475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DB0D04C-12C7-41D1-A955-FD4DC7F63B14}"/>
              </a:ext>
            </a:extLst>
          </p:cNvPr>
          <p:cNvSpPr>
            <a:spLocks noGrp="1"/>
          </p:cNvSpPr>
          <p:nvPr>
            <p:ph type="title"/>
          </p:nvPr>
        </p:nvSpPr>
        <p:spPr/>
        <p:txBody>
          <a:bodyPr/>
          <a:lstStyle/>
          <a:p>
            <a:r>
              <a:rPr lang="en-US" sz="3200" dirty="0"/>
              <a:t>Appendix 13 </a:t>
            </a:r>
            <a:r>
              <a:rPr lang="en-US" sz="3200" dirty="0">
                <a:solidFill>
                  <a:srgbClr val="C00000"/>
                </a:solidFill>
              </a:rPr>
              <a:t>Figure 1.23 The Value Chain and Porter’s Five Forces Model</a:t>
            </a:r>
            <a:endParaRPr lang="en-US" sz="3200" dirty="0"/>
          </a:p>
        </p:txBody>
      </p:sp>
      <p:sp>
        <p:nvSpPr>
          <p:cNvPr id="21" name="Content Placeholder 20">
            <a:extLst>
              <a:ext uri="{FF2B5EF4-FFF2-40B4-BE49-F238E27FC236}">
                <a16:creationId xmlns:a16="http://schemas.microsoft.com/office/drawing/2014/main" id="{C85F89BC-B46B-4BAE-A257-95C64690B771}"/>
              </a:ext>
            </a:extLst>
          </p:cNvPr>
          <p:cNvSpPr>
            <a:spLocks noGrp="1"/>
          </p:cNvSpPr>
          <p:nvPr>
            <p:ph idx="1"/>
          </p:nvPr>
        </p:nvSpPr>
        <p:spPr>
          <a:xfrm>
            <a:off x="457200" y="1600200"/>
            <a:ext cx="8229600" cy="4572000"/>
          </a:xfrm>
        </p:spPr>
        <p:txBody>
          <a:bodyPr/>
          <a:lstStyle/>
          <a:p>
            <a:r>
              <a:rPr lang="en-US" sz="1600" dirty="0"/>
              <a:t>The Value Chain</a:t>
            </a:r>
          </a:p>
          <a:p>
            <a:r>
              <a:rPr lang="en-US" sz="1600" dirty="0"/>
              <a:t>Support value activities include firm infrastructure (3.1 percent), human resource management (7.1 percent), technology development and R and D (4.2 percent), and procurement (27 percent).</a:t>
            </a:r>
          </a:p>
          <a:p>
            <a:r>
              <a:rPr lang="en-US" sz="1600" dirty="0"/>
              <a:t>Primary value activities include receive and store raw materials (5.2 percent), make the product or service (40.3 percent), deliver the product or service (6.6 percent), market and sell the product or service (4.3 percent), and service after the sale (2.2 percent).</a:t>
            </a:r>
          </a:p>
          <a:p>
            <a:r>
              <a:rPr lang="en-US" sz="1600" dirty="0"/>
              <a:t>At the top of the graphic, pointing to the value chain model, is the threat of substitute products or services (the power of customers to purchase alternatives).</a:t>
            </a:r>
          </a:p>
          <a:p>
            <a:r>
              <a:rPr lang="en-US" sz="1600" dirty="0"/>
              <a:t>To the left of the model, pointing to the value chain model, is supplier power (the power of suppliers to drive up the prices of materials).</a:t>
            </a:r>
          </a:p>
          <a:p>
            <a:r>
              <a:rPr lang="en-US" sz="1600" dirty="0"/>
              <a:t>Below the graphic, pointing up to the value chain model, is threat of new entrants (the power of competitors to enter a market).</a:t>
            </a:r>
          </a:p>
          <a:p>
            <a:r>
              <a:rPr lang="en-US" sz="1600" dirty="0"/>
              <a:t>To the right of the graphic, pointing to value added, is buyer power (the power of customers to drive down prices).</a:t>
            </a:r>
            <a:endParaRPr lang="en-US" dirty="0"/>
          </a:p>
        </p:txBody>
      </p:sp>
      <p:sp>
        <p:nvSpPr>
          <p:cNvPr id="23" name="Text Placeholder 22">
            <a:extLst>
              <a:ext uri="{FF2B5EF4-FFF2-40B4-BE49-F238E27FC236}">
                <a16:creationId xmlns:a16="http://schemas.microsoft.com/office/drawing/2014/main" id="{FBD8CA49-9585-4E4C-A358-32B8DF15E6EE}"/>
              </a:ext>
            </a:extLst>
          </p:cNvPr>
          <p:cNvSpPr>
            <a:spLocks noGrp="1"/>
          </p:cNvSpPr>
          <p:nvPr>
            <p:ph type="body" sz="quarter" idx="12"/>
          </p:nvPr>
        </p:nvSpPr>
        <p:spPr>
          <a:xfrm>
            <a:off x="3467512" y="6477000"/>
            <a:ext cx="2208976" cy="197224"/>
          </a:xfrm>
        </p:spPr>
        <p:txBody>
          <a:bodyPr/>
          <a:lstStyle/>
          <a:p>
            <a:r>
              <a:rPr lang="en-US" dirty="0">
                <a:hlinkClick r:id="rId3" action="ppaction://hlinksldjump"/>
              </a:rPr>
              <a:t>Return to original slide</a:t>
            </a:r>
            <a:endParaRPr lang="en-US" dirty="0"/>
          </a:p>
        </p:txBody>
      </p:sp>
      <p:sp>
        <p:nvSpPr>
          <p:cNvPr id="22" name="Text Placeholder 21">
            <a:extLst>
              <a:ext uri="{FF2B5EF4-FFF2-40B4-BE49-F238E27FC236}">
                <a16:creationId xmlns:a16="http://schemas.microsoft.com/office/drawing/2014/main" id="{3B3266E3-33F9-4EAD-A47E-ACBD916B670E}"/>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50395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a:ln>
            <a:noFill/>
          </a:ln>
        </p:spPr>
        <p:txBody>
          <a:bodyPr/>
          <a:lstStyle/>
          <a:p>
            <a:r>
              <a:rPr lang="en-US" dirty="0">
                <a:solidFill>
                  <a:srgbClr val="C00000"/>
                </a:solidFill>
              </a:rPr>
              <a:t>Competing in the Information Age </a:t>
            </a:r>
            <a:r>
              <a:rPr lang="en-US" sz="2000" dirty="0">
                <a:solidFill>
                  <a:srgbClr val="C00000"/>
                </a:solidFill>
              </a:rPr>
              <a:t>3 of 5 </a:t>
            </a:r>
            <a:endParaRPr lang="en-US" sz="3600" b="1" dirty="0">
              <a:solidFill>
                <a:schemeClr val="tx1"/>
              </a:solidFill>
            </a:endParaRPr>
          </a:p>
        </p:txBody>
      </p:sp>
      <p:sp>
        <p:nvSpPr>
          <p:cNvPr id="10243" name="Rectangle 3"/>
          <p:cNvSpPr>
            <a:spLocks noGrp="1" noChangeArrowheads="1"/>
          </p:cNvSpPr>
          <p:nvPr>
            <p:ph idx="1"/>
          </p:nvPr>
        </p:nvSpPr>
        <p:spPr>
          <a:xfrm>
            <a:off x="457200" y="1524000"/>
            <a:ext cx="8229600" cy="5029200"/>
          </a:xfrm>
        </p:spPr>
        <p:txBody>
          <a:bodyPr/>
          <a:lstStyle/>
          <a:p>
            <a:pPr eaLnBrk="1" hangingPunct="1">
              <a:spcBef>
                <a:spcPts val="600"/>
              </a:spcBef>
              <a:spcAft>
                <a:spcPts val="1200"/>
              </a:spcAft>
            </a:pPr>
            <a:r>
              <a:rPr lang="en-US" sz="2800" dirty="0"/>
              <a:t>Examples of the power of business and technology</a:t>
            </a:r>
          </a:p>
          <a:p>
            <a:pPr lvl="2">
              <a:spcBef>
                <a:spcPts val="600"/>
              </a:spcBef>
              <a:spcAft>
                <a:spcPts val="1200"/>
              </a:spcAft>
              <a:buClr>
                <a:srgbClr val="C00000"/>
              </a:buClr>
            </a:pPr>
            <a:r>
              <a:rPr lang="en-US" sz="2400" b="1" dirty="0"/>
              <a:t>Amazon</a:t>
            </a:r>
            <a:r>
              <a:rPr lang="en-US" sz="2400" dirty="0"/>
              <a:t> – Not a technology company; primary business focus is selling books</a:t>
            </a:r>
          </a:p>
          <a:p>
            <a:pPr lvl="2">
              <a:spcBef>
                <a:spcPts val="600"/>
              </a:spcBef>
              <a:spcAft>
                <a:spcPts val="1200"/>
              </a:spcAft>
              <a:buClr>
                <a:srgbClr val="C00000"/>
              </a:buClr>
            </a:pPr>
            <a:r>
              <a:rPr lang="en-US" sz="2400" b="1" dirty="0"/>
              <a:t>Netflix</a:t>
            </a:r>
            <a:r>
              <a:rPr lang="en-US" sz="2400" dirty="0"/>
              <a:t> – Not a technology company; primary business focus is renting videos</a:t>
            </a:r>
          </a:p>
          <a:p>
            <a:pPr lvl="2">
              <a:spcBef>
                <a:spcPts val="600"/>
              </a:spcBef>
              <a:spcAft>
                <a:spcPts val="1200"/>
              </a:spcAft>
              <a:buClr>
                <a:srgbClr val="C00000"/>
              </a:buClr>
            </a:pPr>
            <a:r>
              <a:rPr lang="en-US" sz="2400" b="1" dirty="0"/>
              <a:t>Zappos </a:t>
            </a:r>
            <a:r>
              <a:rPr lang="en-US" sz="2400" dirty="0"/>
              <a:t>– Not a technology company; primary business </a:t>
            </a:r>
            <a:r>
              <a:rPr lang="en-US" sz="2400" dirty="0" smtClean="0"/>
              <a:t>focus </a:t>
            </a:r>
            <a:r>
              <a:rPr lang="en-US" sz="2400" dirty="0"/>
              <a:t>is selling shoes</a:t>
            </a:r>
            <a:endParaRPr lang="en-US" dirty="0"/>
          </a:p>
        </p:txBody>
      </p:sp>
      <p:sp>
        <p:nvSpPr>
          <p:cNvPr id="3" name="Text Placeholder 2">
            <a:extLst>
              <a:ext uri="{FF2B5EF4-FFF2-40B4-BE49-F238E27FC236}">
                <a16:creationId xmlns:a16="http://schemas.microsoft.com/office/drawing/2014/main" id="{01CA24E3-A3DD-4011-A4F7-16C445EE80F2}"/>
              </a:ext>
            </a:extLst>
          </p:cNvPr>
          <p:cNvSpPr>
            <a:spLocks noGrp="1"/>
          </p:cNvSpPr>
          <p:nvPr>
            <p:ph type="body" sz="quarter" idx="12"/>
          </p:nvPr>
        </p:nvSpPr>
        <p:spPr>
          <a:xfrm>
            <a:off x="3467512" y="6248400"/>
            <a:ext cx="2208976" cy="404750"/>
          </a:xfrm>
        </p:spPr>
        <p:txBody>
          <a:bodyPr/>
          <a:lstStyle/>
          <a:p>
            <a:r>
              <a:rPr lang="en-US" altLang="zh-TW" b="1" dirty="0"/>
              <a:t>Zappos</a:t>
            </a:r>
            <a:r>
              <a:rPr lang="zh-TW" altLang="en-US" dirty="0" smtClean="0"/>
              <a:t>賣</a:t>
            </a:r>
            <a:r>
              <a:rPr lang="zh-TW" altLang="en-US" dirty="0"/>
              <a:t>鞋的</a:t>
            </a:r>
            <a:r>
              <a:rPr lang="zh-TW" altLang="en-US" dirty="0">
                <a:hlinkClick r:id="rId3" tooltip="亚马逊"/>
              </a:rPr>
              <a:t>亞馬遜</a:t>
            </a:r>
            <a:r>
              <a:rPr lang="zh-TW" altLang="en-US" dirty="0"/>
              <a:t>”。這位而立之年的華人小伙名叫謝家華，他開設的網路鞋店就是“</a:t>
            </a:r>
            <a:r>
              <a:rPr lang="en-US" altLang="zh-TW" dirty="0"/>
              <a:t>Zappos</a:t>
            </a:r>
            <a:endParaRPr lang="en-US" dirty="0"/>
          </a:p>
        </p:txBody>
      </p:sp>
      <p:sp>
        <p:nvSpPr>
          <p:cNvPr id="2" name="Text Placeholder 1">
            <a:extLst>
              <a:ext uri="{FF2B5EF4-FFF2-40B4-BE49-F238E27FC236}">
                <a16:creationId xmlns:a16="http://schemas.microsoft.com/office/drawing/2014/main" id="{071B6F61-0DDB-438B-A4F8-A251D9077293}"/>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557C-B212-4144-9367-A0076F965363}"/>
              </a:ext>
            </a:extLst>
          </p:cNvPr>
          <p:cNvSpPr>
            <a:spLocks noGrp="1"/>
          </p:cNvSpPr>
          <p:nvPr>
            <p:ph type="title"/>
          </p:nvPr>
        </p:nvSpPr>
        <p:spPr/>
        <p:txBody>
          <a:bodyPr/>
          <a:lstStyle/>
          <a:p>
            <a:r>
              <a:rPr lang="en-US" dirty="0">
                <a:solidFill>
                  <a:srgbClr val="C00000"/>
                </a:solidFill>
              </a:rPr>
              <a:t>Competing in the Information Age </a:t>
            </a:r>
            <a:r>
              <a:rPr lang="en-US" sz="2000" dirty="0">
                <a:solidFill>
                  <a:srgbClr val="C00000"/>
                </a:solidFill>
              </a:rPr>
              <a:t>4 of 5</a:t>
            </a:r>
            <a:endParaRPr lang="en-US" dirty="0"/>
          </a:p>
        </p:txBody>
      </p:sp>
      <p:sp>
        <p:nvSpPr>
          <p:cNvPr id="3" name="Content Placeholder 2">
            <a:extLst>
              <a:ext uri="{FF2B5EF4-FFF2-40B4-BE49-F238E27FC236}">
                <a16:creationId xmlns:a16="http://schemas.microsoft.com/office/drawing/2014/main" id="{9DA23242-9A99-40F0-9020-68E9CD596053}"/>
              </a:ext>
            </a:extLst>
          </p:cNvPr>
          <p:cNvSpPr>
            <a:spLocks noGrp="1"/>
          </p:cNvSpPr>
          <p:nvPr>
            <p:ph idx="1"/>
          </p:nvPr>
        </p:nvSpPr>
        <p:spPr>
          <a:xfrm>
            <a:off x="457200" y="1295400"/>
            <a:ext cx="8229600" cy="4319650"/>
          </a:xfrm>
        </p:spPr>
        <p:txBody>
          <a:bodyPr/>
          <a:lstStyle/>
          <a:p>
            <a:pPr>
              <a:spcBef>
                <a:spcPts val="600"/>
              </a:spcBef>
              <a:spcAft>
                <a:spcPts val="1200"/>
              </a:spcAft>
            </a:pPr>
            <a:r>
              <a:rPr lang="en-US" sz="2800" b="1" dirty="0"/>
              <a:t>Internet of Things (IoT) </a:t>
            </a:r>
            <a:r>
              <a:rPr lang="en-US" sz="2800" dirty="0"/>
              <a:t>- A world where interconnected Internet-enabled devices or “things” have the ability to collect and share data without human intervention</a:t>
            </a:r>
          </a:p>
          <a:p>
            <a:pPr>
              <a:spcBef>
                <a:spcPts val="600"/>
              </a:spcBef>
              <a:spcAft>
                <a:spcPts val="1200"/>
              </a:spcAft>
            </a:pPr>
            <a:r>
              <a:rPr lang="en-US" sz="2800" b="1" dirty="0"/>
              <a:t>Machine-to-Machine (M2M) </a:t>
            </a:r>
            <a:r>
              <a:rPr lang="en-US" sz="2800" dirty="0"/>
              <a:t>- Refers to devices that connect directly to other devices</a:t>
            </a:r>
          </a:p>
        </p:txBody>
      </p:sp>
      <p:sp>
        <p:nvSpPr>
          <p:cNvPr id="6" name="Text Placeholder 5">
            <a:extLst>
              <a:ext uri="{FF2B5EF4-FFF2-40B4-BE49-F238E27FC236}">
                <a16:creationId xmlns:a16="http://schemas.microsoft.com/office/drawing/2014/main" id="{217FC5FD-CE27-4942-8FA8-63C2054F15C9}"/>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614C88B5-3BEE-4293-AE5F-E4B3FA05A474}"/>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69208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a:ln>
            <a:noFill/>
          </a:ln>
        </p:spPr>
        <p:txBody>
          <a:bodyPr/>
          <a:lstStyle/>
          <a:p>
            <a:r>
              <a:rPr lang="en-US" dirty="0">
                <a:solidFill>
                  <a:srgbClr val="C00000"/>
                </a:solidFill>
              </a:rPr>
              <a:t>Competing in the Information Age </a:t>
            </a:r>
            <a:r>
              <a:rPr lang="en-US" sz="2000" dirty="0">
                <a:solidFill>
                  <a:srgbClr val="C00000"/>
                </a:solidFill>
              </a:rPr>
              <a:t>5 of 5</a:t>
            </a:r>
            <a:endParaRPr lang="en-US" sz="3600" b="1" dirty="0">
              <a:solidFill>
                <a:schemeClr val="tx1"/>
              </a:solidFill>
            </a:endParaRPr>
          </a:p>
        </p:txBody>
      </p:sp>
      <p:sp>
        <p:nvSpPr>
          <p:cNvPr id="11267" name="Rectangle 3"/>
          <p:cNvSpPr>
            <a:spLocks noGrp="1" noChangeArrowheads="1"/>
          </p:cNvSpPr>
          <p:nvPr>
            <p:ph idx="1"/>
          </p:nvPr>
        </p:nvSpPr>
        <p:spPr>
          <a:xfrm>
            <a:off x="457200" y="1255923"/>
            <a:ext cx="8229600" cy="4700650"/>
          </a:xfrm>
        </p:spPr>
        <p:txBody>
          <a:bodyPr/>
          <a:lstStyle/>
          <a:p>
            <a:pPr eaLnBrk="1" hangingPunct="1">
              <a:spcAft>
                <a:spcPts val="1200"/>
              </a:spcAft>
            </a:pPr>
            <a:r>
              <a:rPr lang="en-US" sz="2800" dirty="0"/>
              <a:t>The core drivers of the information age:</a:t>
            </a:r>
          </a:p>
          <a:p>
            <a:pPr lvl="2">
              <a:spcAft>
                <a:spcPts val="1200"/>
              </a:spcAft>
              <a:buClr>
                <a:srgbClr val="C00000"/>
              </a:buClr>
            </a:pPr>
            <a:r>
              <a:rPr lang="en-US" sz="2400" dirty="0"/>
              <a:t>Data</a:t>
            </a:r>
          </a:p>
          <a:p>
            <a:pPr lvl="2">
              <a:spcAft>
                <a:spcPts val="1200"/>
              </a:spcAft>
              <a:buClr>
                <a:srgbClr val="C00000"/>
              </a:buClr>
            </a:pPr>
            <a:r>
              <a:rPr lang="en-US" sz="2400" dirty="0"/>
              <a:t>Information</a:t>
            </a:r>
          </a:p>
          <a:p>
            <a:pPr lvl="2">
              <a:spcAft>
                <a:spcPts val="1200"/>
              </a:spcAft>
              <a:buClr>
                <a:srgbClr val="C00000"/>
              </a:buClr>
            </a:pPr>
            <a:r>
              <a:rPr lang="en-US" sz="2400" dirty="0"/>
              <a:t>Business intelligence</a:t>
            </a:r>
          </a:p>
          <a:p>
            <a:pPr lvl="2">
              <a:spcAft>
                <a:spcPts val="1200"/>
              </a:spcAft>
              <a:buClr>
                <a:srgbClr val="C00000"/>
              </a:buClr>
            </a:pPr>
            <a:r>
              <a:rPr lang="en-US" sz="2400" dirty="0"/>
              <a:t>Knowledge</a:t>
            </a:r>
            <a:endParaRPr lang="en-US" dirty="0"/>
          </a:p>
        </p:txBody>
      </p:sp>
      <p:sp>
        <p:nvSpPr>
          <p:cNvPr id="3" name="Text Placeholder 2">
            <a:extLst>
              <a:ext uri="{FF2B5EF4-FFF2-40B4-BE49-F238E27FC236}">
                <a16:creationId xmlns:a16="http://schemas.microsoft.com/office/drawing/2014/main" id="{58E1B6C9-C172-430B-80DD-EE70D2BE8FF2}"/>
              </a:ext>
            </a:extLst>
          </p:cNvPr>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024D4503-9994-4AC0-A4B0-0F53FE82AA88}"/>
              </a:ext>
            </a:extLst>
          </p:cNvPr>
          <p:cNvSpPr>
            <a:spLocks noGrp="1"/>
          </p:cNvSpPr>
          <p:nvPr>
            <p:ph type="body"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6000</TotalTime>
  <Words>9452</Words>
  <Application>Microsoft Office PowerPoint</Application>
  <PresentationFormat>如螢幕大小 (4:3)</PresentationFormat>
  <Paragraphs>766</Paragraphs>
  <Slides>66</Slides>
  <Notes>48</Notes>
  <HiddenSlides>0</HiddenSlides>
  <MMClips>0</MMClips>
  <ScaleCrop>false</ScaleCrop>
  <HeadingPairs>
    <vt:vector size="6" baseType="variant">
      <vt:variant>
        <vt:lpstr>使用字型</vt:lpstr>
      </vt:variant>
      <vt:variant>
        <vt:i4>16</vt:i4>
      </vt:variant>
      <vt:variant>
        <vt:lpstr>佈景主題</vt:lpstr>
      </vt:variant>
      <vt:variant>
        <vt:i4>6</vt:i4>
      </vt:variant>
      <vt:variant>
        <vt:lpstr>投影片標題</vt:lpstr>
      </vt:variant>
      <vt:variant>
        <vt:i4>66</vt:i4>
      </vt:variant>
    </vt:vector>
  </HeadingPairs>
  <TitlesOfParts>
    <vt:vector size="88" baseType="lpstr">
      <vt:lpstr>Albertus (W1)</vt:lpstr>
      <vt:lpstr>ArumSans Bold</vt:lpstr>
      <vt:lpstr>ArumSans Regular</vt:lpstr>
      <vt:lpstr>BiauKai</vt:lpstr>
      <vt:lpstr>ＭＳ Ｐゴシック</vt:lpstr>
      <vt:lpstr>华文宋体</vt:lpstr>
      <vt:lpstr>Vectipede Rg</vt:lpstr>
      <vt:lpstr>新細明體</vt:lpstr>
      <vt:lpstr>標楷體</vt:lpstr>
      <vt:lpstr>Arial</vt:lpstr>
      <vt:lpstr>Arial</vt:lpstr>
      <vt:lpstr>Calibri</vt:lpstr>
      <vt:lpstr>Century Schoolbook</vt:lpstr>
      <vt:lpstr>Courier New</vt:lpstr>
      <vt:lpstr>Times New Roman</vt:lpstr>
      <vt:lpstr>Wingdings</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CHAPTER ONE</vt:lpstr>
      <vt:lpstr>Chapter One Overview</vt:lpstr>
      <vt:lpstr>Section 1.1</vt:lpstr>
      <vt:lpstr>Learning Outcomes 1 of 2</vt:lpstr>
      <vt:lpstr>Competing in the Information Age 1 of 5 </vt:lpstr>
      <vt:lpstr>Competing in the Information Age 2 of 5 </vt:lpstr>
      <vt:lpstr>Competing in the Information Age 3 of 5 </vt:lpstr>
      <vt:lpstr>Competing in the Information Age 4 of 5</vt:lpstr>
      <vt:lpstr>Competing in the Information Age 5 of 5</vt:lpstr>
      <vt:lpstr>Data 1 of 2 </vt:lpstr>
      <vt:lpstr>Figure 1.2 Tony’s Snack Company Data</vt:lpstr>
      <vt:lpstr>Data 2 of 2</vt:lpstr>
      <vt:lpstr>Figure 1.4 Information Gained after Analyzing Tony’s Data</vt:lpstr>
      <vt:lpstr>Information</vt:lpstr>
      <vt:lpstr>Business Intelligence 1 of 3</vt:lpstr>
      <vt:lpstr>Business Intelligence 2 of 3 </vt:lpstr>
      <vt:lpstr>Business Intelligence 3 of 3</vt:lpstr>
      <vt:lpstr>Knowledge </vt:lpstr>
      <vt:lpstr>Figure 1.7 Departments Working Independently</vt:lpstr>
      <vt:lpstr>Figure 1.8 Departments Working Together</vt:lpstr>
      <vt:lpstr>Figure 1.9 Different Types of Goods and Services</vt:lpstr>
      <vt:lpstr>Figure 1.10 Input, Process, Output Example</vt:lpstr>
      <vt:lpstr>Figure 1.11 Overview of Systems Thinking</vt:lpstr>
      <vt:lpstr>Systems Thinking</vt:lpstr>
      <vt:lpstr>五項修練的故事</vt:lpstr>
      <vt:lpstr>PowerPoint 簡報</vt:lpstr>
      <vt:lpstr>第五項修煉：</vt:lpstr>
      <vt:lpstr>心智模式 換個角度看世界</vt:lpstr>
      <vt:lpstr>MIS Department Roles and Responsibilities 1 of 2 </vt:lpstr>
      <vt:lpstr>MIS Department Roles and Responsibilities 2 of 2 </vt:lpstr>
      <vt:lpstr>Section 1.2</vt:lpstr>
      <vt:lpstr>Learning Outcomes 2 of 2</vt:lpstr>
      <vt:lpstr>Identifying Competitive Advantages 1 of 2 </vt:lpstr>
      <vt:lpstr>Figure 1.13 Stakeholders Interests</vt:lpstr>
      <vt:lpstr>Identifying Competitive Advantages 2 of 2</vt:lpstr>
      <vt:lpstr>Figure 1.14 Business Tools for Analyzing Business Strategies</vt:lpstr>
      <vt:lpstr>Figure 1.15 Sample SWOT Analysis</vt:lpstr>
      <vt:lpstr>Figure 1.16 Porter’s Five Forces Model</vt:lpstr>
      <vt:lpstr>Buyer Power</vt:lpstr>
      <vt:lpstr>Figure 1.17 Traditional Supply Chain</vt:lpstr>
      <vt:lpstr>Threat of Substitute Products or Services</vt:lpstr>
      <vt:lpstr>Threat of New Entrants</vt:lpstr>
      <vt:lpstr>Rivalry Among Existing Competitors</vt:lpstr>
      <vt:lpstr>Analyzing the Airline Industry</vt:lpstr>
      <vt:lpstr>Figure 1.20 Porter’s Three Generic Strategies</vt:lpstr>
      <vt:lpstr>Figure 1.21 Examples of Porter’s Three Generic Strategies</vt:lpstr>
      <vt:lpstr>Value Chain Analysis – Executing Business Strategies   1 of 3</vt:lpstr>
      <vt:lpstr>Value Chain Analysis – Executing Business Strategies   2 of 3</vt:lpstr>
      <vt:lpstr>Value Chain Analysis – Executing Business Strategies   3 of 3</vt:lpstr>
      <vt:lpstr>Figure 1.22 The Value Chain</vt:lpstr>
      <vt:lpstr>Figure 1.23 The Value Chain and Porter’s Five Forces Model</vt:lpstr>
      <vt:lpstr>Learning Outcome Review</vt:lpstr>
      <vt:lpstr>Appendix of Image Long Descriptions</vt:lpstr>
      <vt:lpstr>Appendix 1 Figure 1.7 Departments Working Independently</vt:lpstr>
      <vt:lpstr>Appendix 2 Figure 1.8 Departments Working Together</vt:lpstr>
      <vt:lpstr>Appendix 3 Figure 1.9 Different Types of Goods and Services</vt:lpstr>
      <vt:lpstr>Appendix 4 Figure 1.10 Input, Process, Output Example </vt:lpstr>
      <vt:lpstr>Appendix 5 Figure 1.11 Overview of Systems Thinking</vt:lpstr>
      <vt:lpstr>Appendix 6 Figure 1.13 Stakeholders Interests</vt:lpstr>
      <vt:lpstr>Appendix 7 Figure 1.14 Business Tools for Analyzing Business Strategies</vt:lpstr>
      <vt:lpstr>Appendix 8 Figure 1.15 Sample SWOT Analysis</vt:lpstr>
      <vt:lpstr>Appendix 9 Figure 1.16 Porter’s Five Forces Model</vt:lpstr>
      <vt:lpstr>Appendix 10 Figure 1.20 Porter’s Three Generic Strategies</vt:lpstr>
      <vt:lpstr>Appendix 11 Figure 1.21 Examples of Porter’s Three Generic Strategies</vt:lpstr>
      <vt:lpstr>Appendix 12 Figure 1.22 The Value Chain</vt:lpstr>
      <vt:lpstr>Appendix 13 Figure 1.23 The Value Chain and Porter’s Five Forces Model</vt:lpstr>
    </vt:vector>
  </TitlesOfParts>
  <Company>Daniels College of Business, University of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Paige Baltzan</dc:creator>
  <cp:lastModifiedBy>USER</cp:lastModifiedBy>
  <cp:revision>439</cp:revision>
  <cp:lastPrinted>2019-09-19T00:28:39Z</cp:lastPrinted>
  <dcterms:created xsi:type="dcterms:W3CDTF">2004-06-28T21:12:50Z</dcterms:created>
  <dcterms:modified xsi:type="dcterms:W3CDTF">2019-09-19T00:48:48Z</dcterms:modified>
</cp:coreProperties>
</file>